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369" r:id="rId2"/>
    <p:sldId id="416" r:id="rId3"/>
    <p:sldId id="409" r:id="rId4"/>
    <p:sldId id="379" r:id="rId5"/>
    <p:sldId id="403" r:id="rId6"/>
    <p:sldId id="406" r:id="rId7"/>
    <p:sldId id="414" r:id="rId8"/>
    <p:sldId id="407" r:id="rId9"/>
    <p:sldId id="408" r:id="rId10"/>
    <p:sldId id="415" r:id="rId11"/>
    <p:sldId id="400" r:id="rId12"/>
    <p:sldId id="411" r:id="rId13"/>
    <p:sldId id="412" r:id="rId14"/>
    <p:sldId id="417" r:id="rId15"/>
    <p:sldId id="418" r:id="rId16"/>
    <p:sldId id="419" r:id="rId17"/>
    <p:sldId id="421" r:id="rId18"/>
    <p:sldId id="420"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Scott Yeager" initials="DS" lastIdx="36"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6600"/>
    <a:srgbClr val="330099"/>
    <a:srgbClr val="330066"/>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44" autoAdjust="0"/>
    <p:restoredTop sz="76168" autoAdjust="0"/>
  </p:normalViewPr>
  <p:slideViewPr>
    <p:cSldViewPr>
      <p:cViewPr varScale="1">
        <p:scale>
          <a:sx n="73" d="100"/>
          <a:sy n="73" d="100"/>
        </p:scale>
        <p:origin x="-1096" y="-96"/>
      </p:cViewPr>
      <p:guideLst>
        <p:guide orient="horz" pos="144"/>
        <p:guide pos="14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5" d="100"/>
        <a:sy n="14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18DAD8-13FA-8442-BD87-F2FE329A0E58}" type="doc">
      <dgm:prSet loTypeId="urn:microsoft.com/office/officeart/2005/8/layout/vList5" loCatId="" qsTypeId="urn:microsoft.com/office/officeart/2005/8/quickstyle/simple4" qsCatId="simple" csTypeId="urn:microsoft.com/office/officeart/2005/8/colors/colorful4" csCatId="colorful" phldr="1"/>
      <dgm:spPr/>
      <dgm:t>
        <a:bodyPr/>
        <a:lstStyle/>
        <a:p>
          <a:endParaRPr lang="en-US"/>
        </a:p>
      </dgm:t>
    </dgm:pt>
    <dgm:pt modelId="{DA25CAB8-CD2A-4842-AD05-52B7140BD990}">
      <dgm:prSet phldrT="[Text]"/>
      <dgm:spPr/>
      <dgm:t>
        <a:bodyPr/>
        <a:lstStyle/>
        <a:p>
          <a:r>
            <a:rPr lang="en-US" dirty="0" smtClean="0"/>
            <a:t>President</a:t>
          </a:r>
          <a:endParaRPr lang="en-US" dirty="0"/>
        </a:p>
      </dgm:t>
    </dgm:pt>
    <dgm:pt modelId="{71A93539-E722-ED4F-B99F-7B4FFB94A62C}" type="parTrans" cxnId="{36941383-E921-E44E-B3BF-BB38EB87A408}">
      <dgm:prSet/>
      <dgm:spPr/>
      <dgm:t>
        <a:bodyPr/>
        <a:lstStyle/>
        <a:p>
          <a:endParaRPr lang="en-US"/>
        </a:p>
      </dgm:t>
    </dgm:pt>
    <dgm:pt modelId="{A1628BDA-6F3C-C742-901C-96F3BD6959DA}" type="sibTrans" cxnId="{36941383-E921-E44E-B3BF-BB38EB87A408}">
      <dgm:prSet/>
      <dgm:spPr/>
      <dgm:t>
        <a:bodyPr/>
        <a:lstStyle/>
        <a:p>
          <a:endParaRPr lang="en-US"/>
        </a:p>
      </dgm:t>
    </dgm:pt>
    <dgm:pt modelId="{108280CC-09FC-AD46-B611-CC38FB8A6FEB}">
      <dgm:prSet phldrT="[Text]"/>
      <dgm:spPr/>
      <dgm:t>
        <a:bodyPr/>
        <a:lstStyle/>
        <a:p>
          <a:r>
            <a:rPr lang="en-US" dirty="0" smtClean="0"/>
            <a:t>Set the charge</a:t>
          </a:r>
          <a:endParaRPr lang="en-US" dirty="0"/>
        </a:p>
      </dgm:t>
    </dgm:pt>
    <dgm:pt modelId="{596653EB-D2E3-B343-90B7-265CB31B44FC}" type="parTrans" cxnId="{F586F044-E539-C242-89D4-5AABAAEDA318}">
      <dgm:prSet/>
      <dgm:spPr/>
      <dgm:t>
        <a:bodyPr/>
        <a:lstStyle/>
        <a:p>
          <a:endParaRPr lang="en-US"/>
        </a:p>
      </dgm:t>
    </dgm:pt>
    <dgm:pt modelId="{0474FF29-15AB-8C4B-AF95-E5E00B4A15F8}" type="sibTrans" cxnId="{F586F044-E539-C242-89D4-5AABAAEDA318}">
      <dgm:prSet/>
      <dgm:spPr/>
      <dgm:t>
        <a:bodyPr/>
        <a:lstStyle/>
        <a:p>
          <a:endParaRPr lang="en-US"/>
        </a:p>
      </dgm:t>
    </dgm:pt>
    <dgm:pt modelId="{85227413-00DB-1D4E-A788-D3F4C01DC485}">
      <dgm:prSet phldrT="[Text]"/>
      <dgm:spPr/>
      <dgm:t>
        <a:bodyPr/>
        <a:lstStyle/>
        <a:p>
          <a:r>
            <a:rPr lang="en-US" dirty="0" smtClean="0"/>
            <a:t>Connect to institutional mission and strategic plan</a:t>
          </a:r>
          <a:endParaRPr lang="en-US" dirty="0"/>
        </a:p>
      </dgm:t>
    </dgm:pt>
    <dgm:pt modelId="{39F15E2C-674E-D444-9CD4-1E06869BBA88}" type="parTrans" cxnId="{A7A930CE-04A3-6B47-BD4D-FDB2A491B9C8}">
      <dgm:prSet/>
      <dgm:spPr/>
      <dgm:t>
        <a:bodyPr/>
        <a:lstStyle/>
        <a:p>
          <a:endParaRPr lang="en-US"/>
        </a:p>
      </dgm:t>
    </dgm:pt>
    <dgm:pt modelId="{4BFB78BF-C808-304A-97FA-0775988BE9B2}" type="sibTrans" cxnId="{A7A930CE-04A3-6B47-BD4D-FDB2A491B9C8}">
      <dgm:prSet/>
      <dgm:spPr/>
      <dgm:t>
        <a:bodyPr/>
        <a:lstStyle/>
        <a:p>
          <a:endParaRPr lang="en-US"/>
        </a:p>
      </dgm:t>
    </dgm:pt>
    <dgm:pt modelId="{BD46A610-2355-344D-AE29-FD8AC44C2E09}">
      <dgm:prSet phldrT="[Text]"/>
      <dgm:spPr>
        <a:solidFill>
          <a:schemeClr val="bg1">
            <a:lumMod val="50000"/>
          </a:schemeClr>
        </a:solidFill>
      </dgm:spPr>
      <dgm:t>
        <a:bodyPr/>
        <a:lstStyle/>
        <a:p>
          <a:r>
            <a:rPr lang="en-US" dirty="0" smtClean="0"/>
            <a:t>VP of Academic Affairs</a:t>
          </a:r>
        </a:p>
        <a:p>
          <a:r>
            <a:rPr lang="en-US" dirty="0" smtClean="0"/>
            <a:t>Deans</a:t>
          </a:r>
          <a:endParaRPr lang="en-US" dirty="0"/>
        </a:p>
      </dgm:t>
    </dgm:pt>
    <dgm:pt modelId="{161E88BD-CC37-2B4C-9BCA-B2BDE9894C4B}" type="parTrans" cxnId="{75FFF1B4-0A4B-E545-B557-55532548AEE8}">
      <dgm:prSet/>
      <dgm:spPr/>
      <dgm:t>
        <a:bodyPr/>
        <a:lstStyle/>
        <a:p>
          <a:endParaRPr lang="en-US"/>
        </a:p>
      </dgm:t>
    </dgm:pt>
    <dgm:pt modelId="{508D6851-5757-314E-B89F-15881D1C0BF1}" type="sibTrans" cxnId="{75FFF1B4-0A4B-E545-B557-55532548AEE8}">
      <dgm:prSet/>
      <dgm:spPr/>
      <dgm:t>
        <a:bodyPr/>
        <a:lstStyle/>
        <a:p>
          <a:endParaRPr lang="en-US"/>
        </a:p>
      </dgm:t>
    </dgm:pt>
    <dgm:pt modelId="{9A4581AE-1F22-6F44-8FA8-767322573C5A}">
      <dgm:prSet phldrT="[Text]"/>
      <dgm:spPr/>
      <dgm:t>
        <a:bodyPr/>
        <a:lstStyle/>
        <a:p>
          <a:r>
            <a:rPr lang="en-US" dirty="0" smtClean="0"/>
            <a:t>Support effective planning process</a:t>
          </a:r>
          <a:endParaRPr lang="en-US" dirty="0"/>
        </a:p>
      </dgm:t>
    </dgm:pt>
    <dgm:pt modelId="{43BFA0CF-2E44-BD40-A503-443C36513443}" type="parTrans" cxnId="{18D3639A-336F-8E46-BA83-C20A2E484B27}">
      <dgm:prSet/>
      <dgm:spPr/>
      <dgm:t>
        <a:bodyPr/>
        <a:lstStyle/>
        <a:p>
          <a:endParaRPr lang="en-US"/>
        </a:p>
      </dgm:t>
    </dgm:pt>
    <dgm:pt modelId="{E4E1F548-8533-2640-83AB-BB01877F2C4B}" type="sibTrans" cxnId="{18D3639A-336F-8E46-BA83-C20A2E484B27}">
      <dgm:prSet/>
      <dgm:spPr/>
      <dgm:t>
        <a:bodyPr/>
        <a:lstStyle/>
        <a:p>
          <a:endParaRPr lang="en-US"/>
        </a:p>
      </dgm:t>
    </dgm:pt>
    <dgm:pt modelId="{C2CC3921-24BE-C74E-987D-FEEE74324F58}">
      <dgm:prSet phldrT="[Text]"/>
      <dgm:spPr/>
      <dgm:t>
        <a:bodyPr/>
        <a:lstStyle/>
        <a:p>
          <a:r>
            <a:rPr lang="en-US" dirty="0" smtClean="0"/>
            <a:t>Support staff and faculty</a:t>
          </a:r>
          <a:endParaRPr lang="en-US" dirty="0"/>
        </a:p>
      </dgm:t>
    </dgm:pt>
    <dgm:pt modelId="{D6E1C754-CCC8-6746-84BC-553364142D04}" type="parTrans" cxnId="{89C9E5FE-7E4C-0C47-9ECD-DED7E0478C32}">
      <dgm:prSet/>
      <dgm:spPr/>
      <dgm:t>
        <a:bodyPr/>
        <a:lstStyle/>
        <a:p>
          <a:endParaRPr lang="en-US"/>
        </a:p>
      </dgm:t>
    </dgm:pt>
    <dgm:pt modelId="{0CB313CC-32AD-D647-952B-C1BFB6557AB0}" type="sibTrans" cxnId="{89C9E5FE-7E4C-0C47-9ECD-DED7E0478C32}">
      <dgm:prSet/>
      <dgm:spPr/>
      <dgm:t>
        <a:bodyPr/>
        <a:lstStyle/>
        <a:p>
          <a:endParaRPr lang="en-US"/>
        </a:p>
      </dgm:t>
    </dgm:pt>
    <dgm:pt modelId="{B1974305-20AA-094D-8CC1-828E6A61B56E}">
      <dgm:prSet phldrT="[Text]"/>
      <dgm:spPr>
        <a:solidFill>
          <a:schemeClr val="bg1">
            <a:lumMod val="65000"/>
          </a:schemeClr>
        </a:solidFill>
      </dgm:spPr>
      <dgm:t>
        <a:bodyPr/>
        <a:lstStyle/>
        <a:p>
          <a:r>
            <a:rPr lang="en-US" dirty="0" smtClean="0"/>
            <a:t>Department </a:t>
          </a:r>
          <a:r>
            <a:rPr lang="en-US" dirty="0" smtClean="0"/>
            <a:t>Chairs</a:t>
          </a:r>
        </a:p>
        <a:p>
          <a:r>
            <a:rPr lang="en-US" dirty="0" smtClean="0"/>
            <a:t>Program Coordinators</a:t>
          </a:r>
          <a:endParaRPr lang="en-US" dirty="0" smtClean="0"/>
        </a:p>
      </dgm:t>
    </dgm:pt>
    <dgm:pt modelId="{2A7F6D4F-18F4-FB46-8DD9-5B6BCCCDC27B}" type="parTrans" cxnId="{86E4B0D6-EFE5-474A-9548-3253285F6D28}">
      <dgm:prSet/>
      <dgm:spPr/>
      <dgm:t>
        <a:bodyPr/>
        <a:lstStyle/>
        <a:p>
          <a:endParaRPr lang="en-US"/>
        </a:p>
      </dgm:t>
    </dgm:pt>
    <dgm:pt modelId="{7410A612-3BA0-E24F-A3FB-D160D2313BFB}" type="sibTrans" cxnId="{86E4B0D6-EFE5-474A-9548-3253285F6D28}">
      <dgm:prSet/>
      <dgm:spPr/>
      <dgm:t>
        <a:bodyPr/>
        <a:lstStyle/>
        <a:p>
          <a:endParaRPr lang="en-US"/>
        </a:p>
      </dgm:t>
    </dgm:pt>
    <dgm:pt modelId="{2782584B-7390-604E-BA9B-2565A9C32A71}">
      <dgm:prSet phldrT="[Text]"/>
      <dgm:spPr/>
      <dgm:t>
        <a:bodyPr/>
        <a:lstStyle/>
        <a:p>
          <a:r>
            <a:rPr lang="en-US" dirty="0" smtClean="0"/>
            <a:t>Promote faculty </a:t>
          </a:r>
          <a:r>
            <a:rPr lang="en-US" dirty="0" smtClean="0"/>
            <a:t>engagement</a:t>
          </a:r>
          <a:endParaRPr lang="en-US" dirty="0"/>
        </a:p>
      </dgm:t>
    </dgm:pt>
    <dgm:pt modelId="{B625759F-8BE4-3741-9C78-740D3E371981}" type="parTrans" cxnId="{89A1DC9D-CBBF-D34F-818C-BCB4A5DDDF50}">
      <dgm:prSet/>
      <dgm:spPr/>
      <dgm:t>
        <a:bodyPr/>
        <a:lstStyle/>
        <a:p>
          <a:endParaRPr lang="en-US"/>
        </a:p>
      </dgm:t>
    </dgm:pt>
    <dgm:pt modelId="{5489F2F5-F557-6343-9032-714479C76046}" type="sibTrans" cxnId="{89A1DC9D-CBBF-D34F-818C-BCB4A5DDDF50}">
      <dgm:prSet/>
      <dgm:spPr/>
      <dgm:t>
        <a:bodyPr/>
        <a:lstStyle/>
        <a:p>
          <a:endParaRPr lang="en-US"/>
        </a:p>
      </dgm:t>
    </dgm:pt>
    <dgm:pt modelId="{A4384836-4FAB-D146-A933-6C77B091E386}">
      <dgm:prSet phldrT="[Text]"/>
      <dgm:spPr/>
      <dgm:t>
        <a:bodyPr/>
        <a:lstStyle/>
        <a:p>
          <a:r>
            <a:rPr lang="en-US" dirty="0" smtClean="0"/>
            <a:t>Identify and support the champions</a:t>
          </a:r>
          <a:endParaRPr lang="en-US" dirty="0"/>
        </a:p>
      </dgm:t>
    </dgm:pt>
    <dgm:pt modelId="{E2688E57-8104-D844-BB4D-F335F17C5002}" type="parTrans" cxnId="{334BA88A-4BC1-5741-815E-0F3CAD152FB5}">
      <dgm:prSet/>
      <dgm:spPr/>
    </dgm:pt>
    <dgm:pt modelId="{E1BD9A6E-F6F1-F543-A89C-D64A9ACCB61F}" type="sibTrans" cxnId="{334BA88A-4BC1-5741-815E-0F3CAD152FB5}">
      <dgm:prSet/>
      <dgm:spPr/>
    </dgm:pt>
    <dgm:pt modelId="{D65974E9-14BE-7840-9364-641ED51232C6}" type="pres">
      <dgm:prSet presAssocID="{6918DAD8-13FA-8442-BD87-F2FE329A0E58}" presName="Name0" presStyleCnt="0">
        <dgm:presLayoutVars>
          <dgm:dir/>
          <dgm:animLvl val="lvl"/>
          <dgm:resizeHandles val="exact"/>
        </dgm:presLayoutVars>
      </dgm:prSet>
      <dgm:spPr/>
      <dgm:t>
        <a:bodyPr/>
        <a:lstStyle/>
        <a:p>
          <a:endParaRPr lang="en-US"/>
        </a:p>
      </dgm:t>
    </dgm:pt>
    <dgm:pt modelId="{1C5DC0AD-8C1C-544D-9233-B1C0FFA4FF68}" type="pres">
      <dgm:prSet presAssocID="{DA25CAB8-CD2A-4842-AD05-52B7140BD990}" presName="linNode" presStyleCnt="0"/>
      <dgm:spPr/>
    </dgm:pt>
    <dgm:pt modelId="{395354D7-0AB1-7847-A24E-9AC90EE3EF15}" type="pres">
      <dgm:prSet presAssocID="{DA25CAB8-CD2A-4842-AD05-52B7140BD990}" presName="parentText" presStyleLbl="node1" presStyleIdx="0" presStyleCnt="3">
        <dgm:presLayoutVars>
          <dgm:chMax val="1"/>
          <dgm:bulletEnabled val="1"/>
        </dgm:presLayoutVars>
      </dgm:prSet>
      <dgm:spPr/>
      <dgm:t>
        <a:bodyPr/>
        <a:lstStyle/>
        <a:p>
          <a:endParaRPr lang="en-US"/>
        </a:p>
      </dgm:t>
    </dgm:pt>
    <dgm:pt modelId="{DA7648F6-1FA1-7B43-8EFE-E4879BBF8074}" type="pres">
      <dgm:prSet presAssocID="{DA25CAB8-CD2A-4842-AD05-52B7140BD990}" presName="descendantText" presStyleLbl="alignAccFollowNode1" presStyleIdx="0" presStyleCnt="3">
        <dgm:presLayoutVars>
          <dgm:bulletEnabled val="1"/>
        </dgm:presLayoutVars>
      </dgm:prSet>
      <dgm:spPr/>
      <dgm:t>
        <a:bodyPr/>
        <a:lstStyle/>
        <a:p>
          <a:endParaRPr lang="en-US"/>
        </a:p>
      </dgm:t>
    </dgm:pt>
    <dgm:pt modelId="{D270702A-4C1F-974F-9EBB-CC88E2A5E10A}" type="pres">
      <dgm:prSet presAssocID="{A1628BDA-6F3C-C742-901C-96F3BD6959DA}" presName="sp" presStyleCnt="0"/>
      <dgm:spPr/>
    </dgm:pt>
    <dgm:pt modelId="{EBD729F7-3B6E-3C4C-B7A5-975DED0B08AE}" type="pres">
      <dgm:prSet presAssocID="{BD46A610-2355-344D-AE29-FD8AC44C2E09}" presName="linNode" presStyleCnt="0"/>
      <dgm:spPr/>
    </dgm:pt>
    <dgm:pt modelId="{0D341E73-49EA-A24F-8A65-535A5BE5358E}" type="pres">
      <dgm:prSet presAssocID="{BD46A610-2355-344D-AE29-FD8AC44C2E09}" presName="parentText" presStyleLbl="node1" presStyleIdx="1" presStyleCnt="3">
        <dgm:presLayoutVars>
          <dgm:chMax val="1"/>
          <dgm:bulletEnabled val="1"/>
        </dgm:presLayoutVars>
      </dgm:prSet>
      <dgm:spPr/>
      <dgm:t>
        <a:bodyPr/>
        <a:lstStyle/>
        <a:p>
          <a:endParaRPr lang="en-US"/>
        </a:p>
      </dgm:t>
    </dgm:pt>
    <dgm:pt modelId="{0655C6BD-3C1A-2A47-9561-D310986E0910}" type="pres">
      <dgm:prSet presAssocID="{BD46A610-2355-344D-AE29-FD8AC44C2E09}" presName="descendantText" presStyleLbl="alignAccFollowNode1" presStyleIdx="1" presStyleCnt="3">
        <dgm:presLayoutVars>
          <dgm:bulletEnabled val="1"/>
        </dgm:presLayoutVars>
      </dgm:prSet>
      <dgm:spPr/>
      <dgm:t>
        <a:bodyPr/>
        <a:lstStyle/>
        <a:p>
          <a:endParaRPr lang="en-US"/>
        </a:p>
      </dgm:t>
    </dgm:pt>
    <dgm:pt modelId="{C86CFEF5-D49B-8D46-8B44-4376326F162C}" type="pres">
      <dgm:prSet presAssocID="{508D6851-5757-314E-B89F-15881D1C0BF1}" presName="sp" presStyleCnt="0"/>
      <dgm:spPr/>
    </dgm:pt>
    <dgm:pt modelId="{59FDDA3F-2C26-B549-93E7-D9949BB59154}" type="pres">
      <dgm:prSet presAssocID="{B1974305-20AA-094D-8CC1-828E6A61B56E}" presName="linNode" presStyleCnt="0"/>
      <dgm:spPr/>
    </dgm:pt>
    <dgm:pt modelId="{8A01AB82-6AC9-3B4A-B5B7-F7C803E4D19D}" type="pres">
      <dgm:prSet presAssocID="{B1974305-20AA-094D-8CC1-828E6A61B56E}" presName="parentText" presStyleLbl="node1" presStyleIdx="2" presStyleCnt="3">
        <dgm:presLayoutVars>
          <dgm:chMax val="1"/>
          <dgm:bulletEnabled val="1"/>
        </dgm:presLayoutVars>
      </dgm:prSet>
      <dgm:spPr/>
      <dgm:t>
        <a:bodyPr/>
        <a:lstStyle/>
        <a:p>
          <a:endParaRPr lang="en-US"/>
        </a:p>
      </dgm:t>
    </dgm:pt>
    <dgm:pt modelId="{75781AE7-4105-F443-8A95-5F828CA52CA7}" type="pres">
      <dgm:prSet presAssocID="{B1974305-20AA-094D-8CC1-828E6A61B56E}" presName="descendantText" presStyleLbl="alignAccFollowNode1" presStyleIdx="2" presStyleCnt="3">
        <dgm:presLayoutVars>
          <dgm:bulletEnabled val="1"/>
        </dgm:presLayoutVars>
      </dgm:prSet>
      <dgm:spPr/>
      <dgm:t>
        <a:bodyPr/>
        <a:lstStyle/>
        <a:p>
          <a:endParaRPr lang="en-US"/>
        </a:p>
      </dgm:t>
    </dgm:pt>
  </dgm:ptLst>
  <dgm:cxnLst>
    <dgm:cxn modelId="{86E4B0D6-EFE5-474A-9548-3253285F6D28}" srcId="{6918DAD8-13FA-8442-BD87-F2FE329A0E58}" destId="{B1974305-20AA-094D-8CC1-828E6A61B56E}" srcOrd="2" destOrd="0" parTransId="{2A7F6D4F-18F4-FB46-8DD9-5B6BCCCDC27B}" sibTransId="{7410A612-3BA0-E24F-A3FB-D160D2313BFB}"/>
    <dgm:cxn modelId="{0DA60D74-18FA-3544-BAB1-470AB16584DC}" type="presOf" srcId="{9A4581AE-1F22-6F44-8FA8-767322573C5A}" destId="{0655C6BD-3C1A-2A47-9561-D310986E0910}" srcOrd="0" destOrd="0" presId="urn:microsoft.com/office/officeart/2005/8/layout/vList5"/>
    <dgm:cxn modelId="{1982D341-D33B-DE41-890E-E7F9559BE412}" type="presOf" srcId="{DA25CAB8-CD2A-4842-AD05-52B7140BD990}" destId="{395354D7-0AB1-7847-A24E-9AC90EE3EF15}" srcOrd="0" destOrd="0" presId="urn:microsoft.com/office/officeart/2005/8/layout/vList5"/>
    <dgm:cxn modelId="{18D3639A-336F-8E46-BA83-C20A2E484B27}" srcId="{BD46A610-2355-344D-AE29-FD8AC44C2E09}" destId="{9A4581AE-1F22-6F44-8FA8-767322573C5A}" srcOrd="0" destOrd="0" parTransId="{43BFA0CF-2E44-BD40-A503-443C36513443}" sibTransId="{E4E1F548-8533-2640-83AB-BB01877F2C4B}"/>
    <dgm:cxn modelId="{A7A930CE-04A3-6B47-BD4D-FDB2A491B9C8}" srcId="{DA25CAB8-CD2A-4842-AD05-52B7140BD990}" destId="{85227413-00DB-1D4E-A788-D3F4C01DC485}" srcOrd="1" destOrd="0" parTransId="{39F15E2C-674E-D444-9CD4-1E06869BBA88}" sibTransId="{4BFB78BF-C808-304A-97FA-0775988BE9B2}"/>
    <dgm:cxn modelId="{057AE91C-1693-E443-9290-87285CF4EFD9}" type="presOf" srcId="{BD46A610-2355-344D-AE29-FD8AC44C2E09}" destId="{0D341E73-49EA-A24F-8A65-535A5BE5358E}" srcOrd="0" destOrd="0" presId="urn:microsoft.com/office/officeart/2005/8/layout/vList5"/>
    <dgm:cxn modelId="{F586F044-E539-C242-89D4-5AABAAEDA318}" srcId="{DA25CAB8-CD2A-4842-AD05-52B7140BD990}" destId="{108280CC-09FC-AD46-B611-CC38FB8A6FEB}" srcOrd="0" destOrd="0" parTransId="{596653EB-D2E3-B343-90B7-265CB31B44FC}" sibTransId="{0474FF29-15AB-8C4B-AF95-E5E00B4A15F8}"/>
    <dgm:cxn modelId="{648E44A7-C000-7948-9444-5630D073E103}" type="presOf" srcId="{2782584B-7390-604E-BA9B-2565A9C32A71}" destId="{75781AE7-4105-F443-8A95-5F828CA52CA7}" srcOrd="0" destOrd="0" presId="urn:microsoft.com/office/officeart/2005/8/layout/vList5"/>
    <dgm:cxn modelId="{89C9E5FE-7E4C-0C47-9ECD-DED7E0478C32}" srcId="{BD46A610-2355-344D-AE29-FD8AC44C2E09}" destId="{C2CC3921-24BE-C74E-987D-FEEE74324F58}" srcOrd="1" destOrd="0" parTransId="{D6E1C754-CCC8-6746-84BC-553364142D04}" sibTransId="{0CB313CC-32AD-D647-952B-C1BFB6557AB0}"/>
    <dgm:cxn modelId="{FFEB3DA8-570C-024C-B5D2-BF9E6B4BA9FC}" type="presOf" srcId="{C2CC3921-24BE-C74E-987D-FEEE74324F58}" destId="{0655C6BD-3C1A-2A47-9561-D310986E0910}" srcOrd="0" destOrd="1" presId="urn:microsoft.com/office/officeart/2005/8/layout/vList5"/>
    <dgm:cxn modelId="{D32F50DD-AD93-A944-AB74-B2864B168EE3}" type="presOf" srcId="{A4384836-4FAB-D146-A933-6C77B091E386}" destId="{75781AE7-4105-F443-8A95-5F828CA52CA7}" srcOrd="0" destOrd="1" presId="urn:microsoft.com/office/officeart/2005/8/layout/vList5"/>
    <dgm:cxn modelId="{E4815986-6219-E641-A4E1-42257BA1ACE0}" type="presOf" srcId="{6918DAD8-13FA-8442-BD87-F2FE329A0E58}" destId="{D65974E9-14BE-7840-9364-641ED51232C6}" srcOrd="0" destOrd="0" presId="urn:microsoft.com/office/officeart/2005/8/layout/vList5"/>
    <dgm:cxn modelId="{495DDF50-E74A-2C46-BEAF-532138344A07}" type="presOf" srcId="{B1974305-20AA-094D-8CC1-828E6A61B56E}" destId="{8A01AB82-6AC9-3B4A-B5B7-F7C803E4D19D}" srcOrd="0" destOrd="0" presId="urn:microsoft.com/office/officeart/2005/8/layout/vList5"/>
    <dgm:cxn modelId="{0737093D-EBED-1E4A-A4BE-034853EF109F}" type="presOf" srcId="{85227413-00DB-1D4E-A788-D3F4C01DC485}" destId="{DA7648F6-1FA1-7B43-8EFE-E4879BBF8074}" srcOrd="0" destOrd="1" presId="urn:microsoft.com/office/officeart/2005/8/layout/vList5"/>
    <dgm:cxn modelId="{36941383-E921-E44E-B3BF-BB38EB87A408}" srcId="{6918DAD8-13FA-8442-BD87-F2FE329A0E58}" destId="{DA25CAB8-CD2A-4842-AD05-52B7140BD990}" srcOrd="0" destOrd="0" parTransId="{71A93539-E722-ED4F-B99F-7B4FFB94A62C}" sibTransId="{A1628BDA-6F3C-C742-901C-96F3BD6959DA}"/>
    <dgm:cxn modelId="{334BA88A-4BC1-5741-815E-0F3CAD152FB5}" srcId="{B1974305-20AA-094D-8CC1-828E6A61B56E}" destId="{A4384836-4FAB-D146-A933-6C77B091E386}" srcOrd="1" destOrd="0" parTransId="{E2688E57-8104-D844-BB4D-F335F17C5002}" sibTransId="{E1BD9A6E-F6F1-F543-A89C-D64A9ACCB61F}"/>
    <dgm:cxn modelId="{26506408-DB59-7346-ADEA-959B37A2F31F}" type="presOf" srcId="{108280CC-09FC-AD46-B611-CC38FB8A6FEB}" destId="{DA7648F6-1FA1-7B43-8EFE-E4879BBF8074}" srcOrd="0" destOrd="0" presId="urn:microsoft.com/office/officeart/2005/8/layout/vList5"/>
    <dgm:cxn modelId="{89A1DC9D-CBBF-D34F-818C-BCB4A5DDDF50}" srcId="{B1974305-20AA-094D-8CC1-828E6A61B56E}" destId="{2782584B-7390-604E-BA9B-2565A9C32A71}" srcOrd="0" destOrd="0" parTransId="{B625759F-8BE4-3741-9C78-740D3E371981}" sibTransId="{5489F2F5-F557-6343-9032-714479C76046}"/>
    <dgm:cxn modelId="{75FFF1B4-0A4B-E545-B557-55532548AEE8}" srcId="{6918DAD8-13FA-8442-BD87-F2FE329A0E58}" destId="{BD46A610-2355-344D-AE29-FD8AC44C2E09}" srcOrd="1" destOrd="0" parTransId="{161E88BD-CC37-2B4C-9BCA-B2BDE9894C4B}" sibTransId="{508D6851-5757-314E-B89F-15881D1C0BF1}"/>
    <dgm:cxn modelId="{E4B4A21D-37EB-F44B-8D21-469230F8F2AE}" type="presParOf" srcId="{D65974E9-14BE-7840-9364-641ED51232C6}" destId="{1C5DC0AD-8C1C-544D-9233-B1C0FFA4FF68}" srcOrd="0" destOrd="0" presId="urn:microsoft.com/office/officeart/2005/8/layout/vList5"/>
    <dgm:cxn modelId="{090850D8-7250-FD46-975C-119462315503}" type="presParOf" srcId="{1C5DC0AD-8C1C-544D-9233-B1C0FFA4FF68}" destId="{395354D7-0AB1-7847-A24E-9AC90EE3EF15}" srcOrd="0" destOrd="0" presId="urn:microsoft.com/office/officeart/2005/8/layout/vList5"/>
    <dgm:cxn modelId="{801025CA-DA5B-6A4C-9ED5-FE2FA0AB1E8B}" type="presParOf" srcId="{1C5DC0AD-8C1C-544D-9233-B1C0FFA4FF68}" destId="{DA7648F6-1FA1-7B43-8EFE-E4879BBF8074}" srcOrd="1" destOrd="0" presId="urn:microsoft.com/office/officeart/2005/8/layout/vList5"/>
    <dgm:cxn modelId="{E7C74DBA-314F-D042-875C-047F0E547F2B}" type="presParOf" srcId="{D65974E9-14BE-7840-9364-641ED51232C6}" destId="{D270702A-4C1F-974F-9EBB-CC88E2A5E10A}" srcOrd="1" destOrd="0" presId="urn:microsoft.com/office/officeart/2005/8/layout/vList5"/>
    <dgm:cxn modelId="{30106875-8F49-364D-ADA6-3B6FA4555747}" type="presParOf" srcId="{D65974E9-14BE-7840-9364-641ED51232C6}" destId="{EBD729F7-3B6E-3C4C-B7A5-975DED0B08AE}" srcOrd="2" destOrd="0" presId="urn:microsoft.com/office/officeart/2005/8/layout/vList5"/>
    <dgm:cxn modelId="{5D2C92CE-02C1-CC49-BCDC-8DDF77D5B45C}" type="presParOf" srcId="{EBD729F7-3B6E-3C4C-B7A5-975DED0B08AE}" destId="{0D341E73-49EA-A24F-8A65-535A5BE5358E}" srcOrd="0" destOrd="0" presId="urn:microsoft.com/office/officeart/2005/8/layout/vList5"/>
    <dgm:cxn modelId="{8554DED7-E5DE-0A4E-BDD4-3115CD0B4D05}" type="presParOf" srcId="{EBD729F7-3B6E-3C4C-B7A5-975DED0B08AE}" destId="{0655C6BD-3C1A-2A47-9561-D310986E0910}" srcOrd="1" destOrd="0" presId="urn:microsoft.com/office/officeart/2005/8/layout/vList5"/>
    <dgm:cxn modelId="{99781833-5544-F644-9F12-21E5DEE4CA08}" type="presParOf" srcId="{D65974E9-14BE-7840-9364-641ED51232C6}" destId="{C86CFEF5-D49B-8D46-8B44-4376326F162C}" srcOrd="3" destOrd="0" presId="urn:microsoft.com/office/officeart/2005/8/layout/vList5"/>
    <dgm:cxn modelId="{372F85C9-369B-8848-A47A-E0F64FB689A1}" type="presParOf" srcId="{D65974E9-14BE-7840-9364-641ED51232C6}" destId="{59FDDA3F-2C26-B549-93E7-D9949BB59154}" srcOrd="4" destOrd="0" presId="urn:microsoft.com/office/officeart/2005/8/layout/vList5"/>
    <dgm:cxn modelId="{40AB8072-EA10-BF4D-B0F6-FDCB48EB01AC}" type="presParOf" srcId="{59FDDA3F-2C26-B549-93E7-D9949BB59154}" destId="{8A01AB82-6AC9-3B4A-B5B7-F7C803E4D19D}" srcOrd="0" destOrd="0" presId="urn:microsoft.com/office/officeart/2005/8/layout/vList5"/>
    <dgm:cxn modelId="{74956493-EEAA-2943-8FA6-B26BEC5BE8BE}" type="presParOf" srcId="{59FDDA3F-2C26-B549-93E7-D9949BB59154}" destId="{75781AE7-4105-F443-8A95-5F828CA52CA7}"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648F6-1FA1-7B43-8EFE-E4879BBF8074}">
      <dsp:nvSpPr>
        <dsp:cNvPr id="0" name=""/>
        <dsp:cNvSpPr/>
      </dsp:nvSpPr>
      <dsp:spPr>
        <a:xfrm rot="5400000">
          <a:off x="5216735" y="-1954882"/>
          <a:ext cx="1276945" cy="551078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Set the charge</a:t>
          </a:r>
          <a:endParaRPr lang="en-US" sz="2400" kern="1200" dirty="0"/>
        </a:p>
        <a:p>
          <a:pPr marL="228600" lvl="1" indent="-228600" algn="l" defTabSz="1066800">
            <a:lnSpc>
              <a:spcPct val="90000"/>
            </a:lnSpc>
            <a:spcBef>
              <a:spcPct val="0"/>
            </a:spcBef>
            <a:spcAft>
              <a:spcPct val="15000"/>
            </a:spcAft>
            <a:buChar char="••"/>
          </a:pPr>
          <a:r>
            <a:rPr lang="en-US" sz="2400" kern="1200" dirty="0" smtClean="0"/>
            <a:t>Connect to institutional mission and strategic plan</a:t>
          </a:r>
          <a:endParaRPr lang="en-US" sz="2400" kern="1200" dirty="0"/>
        </a:p>
      </dsp:txBody>
      <dsp:txXfrm rot="-5400000">
        <a:off x="3099816" y="224372"/>
        <a:ext cx="5448449" cy="1152275"/>
      </dsp:txXfrm>
    </dsp:sp>
    <dsp:sp modelId="{395354D7-0AB1-7847-A24E-9AC90EE3EF15}">
      <dsp:nvSpPr>
        <dsp:cNvPr id="0" name=""/>
        <dsp:cNvSpPr/>
      </dsp:nvSpPr>
      <dsp:spPr>
        <a:xfrm>
          <a:off x="0" y="2418"/>
          <a:ext cx="3099816" cy="1596181"/>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President</a:t>
          </a:r>
          <a:endParaRPr lang="en-US" sz="2500" kern="1200" dirty="0"/>
        </a:p>
      </dsp:txBody>
      <dsp:txXfrm>
        <a:off x="77919" y="80337"/>
        <a:ext cx="2943978" cy="1440343"/>
      </dsp:txXfrm>
    </dsp:sp>
    <dsp:sp modelId="{0655C6BD-3C1A-2A47-9561-D310986E0910}">
      <dsp:nvSpPr>
        <dsp:cNvPr id="0" name=""/>
        <dsp:cNvSpPr/>
      </dsp:nvSpPr>
      <dsp:spPr>
        <a:xfrm rot="5400000">
          <a:off x="5216735" y="-278892"/>
          <a:ext cx="1276945" cy="5510784"/>
        </a:xfrm>
        <a:prstGeom prst="round2SameRect">
          <a:avLst/>
        </a:prstGeom>
        <a:solidFill>
          <a:schemeClr val="accent4">
            <a:tint val="40000"/>
            <a:alpha val="90000"/>
            <a:hueOff val="5577458"/>
            <a:satOff val="19029"/>
            <a:lumOff val="8139"/>
            <a:alphaOff val="0"/>
          </a:schemeClr>
        </a:solidFill>
        <a:ln w="9525" cap="flat" cmpd="sng" algn="ctr">
          <a:solidFill>
            <a:schemeClr val="accent4">
              <a:tint val="40000"/>
              <a:alpha val="90000"/>
              <a:hueOff val="5577458"/>
              <a:satOff val="19029"/>
              <a:lumOff val="813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Support effective planning process</a:t>
          </a:r>
          <a:endParaRPr lang="en-US" sz="2400" kern="1200" dirty="0"/>
        </a:p>
        <a:p>
          <a:pPr marL="228600" lvl="1" indent="-228600" algn="l" defTabSz="1066800">
            <a:lnSpc>
              <a:spcPct val="90000"/>
            </a:lnSpc>
            <a:spcBef>
              <a:spcPct val="0"/>
            </a:spcBef>
            <a:spcAft>
              <a:spcPct val="15000"/>
            </a:spcAft>
            <a:buChar char="••"/>
          </a:pPr>
          <a:r>
            <a:rPr lang="en-US" sz="2400" kern="1200" dirty="0" smtClean="0"/>
            <a:t>Support staff and faculty</a:t>
          </a:r>
          <a:endParaRPr lang="en-US" sz="2400" kern="1200" dirty="0"/>
        </a:p>
      </dsp:txBody>
      <dsp:txXfrm rot="-5400000">
        <a:off x="3099816" y="1900362"/>
        <a:ext cx="5448449" cy="1152275"/>
      </dsp:txXfrm>
    </dsp:sp>
    <dsp:sp modelId="{0D341E73-49EA-A24F-8A65-535A5BE5358E}">
      <dsp:nvSpPr>
        <dsp:cNvPr id="0" name=""/>
        <dsp:cNvSpPr/>
      </dsp:nvSpPr>
      <dsp:spPr>
        <a:xfrm>
          <a:off x="0" y="1678409"/>
          <a:ext cx="3099816" cy="1596181"/>
        </a:xfrm>
        <a:prstGeom prst="roundRect">
          <a:avLst/>
        </a:prstGeom>
        <a:solidFill>
          <a:schemeClr val="bg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VP of Academic Affairs</a:t>
          </a:r>
        </a:p>
        <a:p>
          <a:pPr lvl="0" algn="ctr" defTabSz="1111250">
            <a:lnSpc>
              <a:spcPct val="90000"/>
            </a:lnSpc>
            <a:spcBef>
              <a:spcPct val="0"/>
            </a:spcBef>
            <a:spcAft>
              <a:spcPct val="35000"/>
            </a:spcAft>
          </a:pPr>
          <a:r>
            <a:rPr lang="en-US" sz="2500" kern="1200" dirty="0" smtClean="0"/>
            <a:t>Deans</a:t>
          </a:r>
          <a:endParaRPr lang="en-US" sz="2500" kern="1200" dirty="0"/>
        </a:p>
      </dsp:txBody>
      <dsp:txXfrm>
        <a:off x="77919" y="1756328"/>
        <a:ext cx="2943978" cy="1440343"/>
      </dsp:txXfrm>
    </dsp:sp>
    <dsp:sp modelId="{75781AE7-4105-F443-8A95-5F828CA52CA7}">
      <dsp:nvSpPr>
        <dsp:cNvPr id="0" name=""/>
        <dsp:cNvSpPr/>
      </dsp:nvSpPr>
      <dsp:spPr>
        <a:xfrm rot="5400000">
          <a:off x="5216735" y="1397098"/>
          <a:ext cx="1276945" cy="5510784"/>
        </a:xfrm>
        <a:prstGeom prst="round2SameRect">
          <a:avLst/>
        </a:prstGeom>
        <a:solidFill>
          <a:schemeClr val="accent4">
            <a:tint val="40000"/>
            <a:alpha val="90000"/>
            <a:hueOff val="11154917"/>
            <a:satOff val="38059"/>
            <a:lumOff val="16277"/>
            <a:alphaOff val="0"/>
          </a:schemeClr>
        </a:solidFill>
        <a:ln w="9525" cap="flat" cmpd="sng" algn="ctr">
          <a:solidFill>
            <a:schemeClr val="accent4">
              <a:tint val="40000"/>
              <a:alpha val="90000"/>
              <a:hueOff val="11154917"/>
              <a:satOff val="38059"/>
              <a:lumOff val="1627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Promote faculty </a:t>
          </a:r>
          <a:r>
            <a:rPr lang="en-US" sz="2400" kern="1200" dirty="0" smtClean="0"/>
            <a:t>engagement</a:t>
          </a:r>
          <a:endParaRPr lang="en-US" sz="2400" kern="1200" dirty="0"/>
        </a:p>
        <a:p>
          <a:pPr marL="228600" lvl="1" indent="-228600" algn="l" defTabSz="1066800">
            <a:lnSpc>
              <a:spcPct val="90000"/>
            </a:lnSpc>
            <a:spcBef>
              <a:spcPct val="0"/>
            </a:spcBef>
            <a:spcAft>
              <a:spcPct val="15000"/>
            </a:spcAft>
            <a:buChar char="••"/>
          </a:pPr>
          <a:r>
            <a:rPr lang="en-US" sz="2400" kern="1200" dirty="0" smtClean="0"/>
            <a:t>Identify and support the champions</a:t>
          </a:r>
          <a:endParaRPr lang="en-US" sz="2400" kern="1200" dirty="0"/>
        </a:p>
      </dsp:txBody>
      <dsp:txXfrm rot="-5400000">
        <a:off x="3099816" y="3576353"/>
        <a:ext cx="5448449" cy="1152275"/>
      </dsp:txXfrm>
    </dsp:sp>
    <dsp:sp modelId="{8A01AB82-6AC9-3B4A-B5B7-F7C803E4D19D}">
      <dsp:nvSpPr>
        <dsp:cNvPr id="0" name=""/>
        <dsp:cNvSpPr/>
      </dsp:nvSpPr>
      <dsp:spPr>
        <a:xfrm>
          <a:off x="0" y="3354399"/>
          <a:ext cx="3099816" cy="1596181"/>
        </a:xfrm>
        <a:prstGeom prst="roundRect">
          <a:avLst/>
        </a:prstGeom>
        <a:solidFill>
          <a:schemeClr val="bg1">
            <a:lumMod val="6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Department </a:t>
          </a:r>
          <a:r>
            <a:rPr lang="en-US" sz="2500" kern="1200" dirty="0" smtClean="0"/>
            <a:t>Chairs</a:t>
          </a:r>
        </a:p>
        <a:p>
          <a:pPr lvl="0" algn="ctr" defTabSz="1111250">
            <a:lnSpc>
              <a:spcPct val="90000"/>
            </a:lnSpc>
            <a:spcBef>
              <a:spcPct val="0"/>
            </a:spcBef>
            <a:spcAft>
              <a:spcPct val="35000"/>
            </a:spcAft>
          </a:pPr>
          <a:r>
            <a:rPr lang="en-US" sz="2500" kern="1200" dirty="0" smtClean="0"/>
            <a:t>Program Coordinators</a:t>
          </a:r>
          <a:endParaRPr lang="en-US" sz="2500" kern="1200" dirty="0" smtClean="0"/>
        </a:p>
      </dsp:txBody>
      <dsp:txXfrm>
        <a:off x="77919" y="3432318"/>
        <a:ext cx="2943978" cy="144034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0E9E47-5A05-E74F-9FB8-05D6A1FC8519}" type="datetimeFigureOut">
              <a:rPr lang="en-US" smtClean="0"/>
              <a:pPr/>
              <a:t>10/10/14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D3EFA8-7C0C-5647-9AD2-E104A0867FB5}" type="slidenum">
              <a:rPr lang="en-US" smtClean="0"/>
              <a:pPr/>
              <a:t>‹#›</a:t>
            </a:fld>
            <a:endParaRPr lang="en-US"/>
          </a:p>
        </p:txBody>
      </p:sp>
    </p:spTree>
    <p:extLst>
      <p:ext uri="{BB962C8B-B14F-4D97-AF65-F5344CB8AC3E}">
        <p14:creationId xmlns:p14="http://schemas.microsoft.com/office/powerpoint/2010/main" val="196824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10" charset="0"/>
                <a:ea typeface="ヒラギノ角ゴ Pro W3" pitchFamily="-110" charset="-128"/>
                <a:cs typeface="ヒラギノ角ゴ Pro W3" pitchFamily="-110"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10" charset="0"/>
                <a:ea typeface="ヒラギノ角ゴ Pro W3" pitchFamily="-110" charset="-128"/>
                <a:cs typeface="ヒラギノ角ゴ Pro W3" pitchFamily="-110"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10" charset="0"/>
                <a:ea typeface="ヒラギノ角ゴ Pro W3" pitchFamily="-110" charset="-128"/>
                <a:cs typeface="ヒラギノ角ゴ Pro W3" pitchFamily="-110"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4BA6EF8D-A8CC-954D-8913-052A910947FF}" type="slidenum">
              <a:rPr lang="en-US"/>
              <a:pPr/>
              <a:t>‹#›</a:t>
            </a:fld>
            <a:endParaRPr lang="en-US"/>
          </a:p>
        </p:txBody>
      </p:sp>
    </p:spTree>
    <p:extLst>
      <p:ext uri="{BB962C8B-B14F-4D97-AF65-F5344CB8AC3E}">
        <p14:creationId xmlns:p14="http://schemas.microsoft.com/office/powerpoint/2010/main" val="2503808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ヒラギノ角ゴ Pro W3"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ヒラギノ角ゴ Pro W3" pitchFamily="-110" charset="-128"/>
      </a:defRPr>
    </a:lvl2pPr>
    <a:lvl3pPr marL="9144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ヒラギノ角ゴ Pro W3" pitchFamily="-110" charset="-128"/>
      </a:defRPr>
    </a:lvl3pPr>
    <a:lvl4pPr marL="13716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ヒラギノ角ゴ Pro W3" pitchFamily="-110" charset="-128"/>
      </a:defRPr>
    </a:lvl4pPr>
    <a:lvl5pPr marL="18288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ヒラギノ角ゴ Pro W3" pitchFamily="-110"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Put on tables:</a:t>
            </a:r>
          </a:p>
          <a:p>
            <a:r>
              <a:rPr lang="en-US" dirty="0" smtClean="0"/>
              <a:t>Session agendas</a:t>
            </a:r>
          </a:p>
          <a:p>
            <a:r>
              <a:rPr lang="en-US" dirty="0" smtClean="0"/>
              <a:t>Parking lots</a:t>
            </a:r>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1</a:t>
            </a:fld>
            <a:endParaRPr lang="en-US"/>
          </a:p>
        </p:txBody>
      </p:sp>
    </p:spTree>
    <p:extLst>
      <p:ext uri="{BB962C8B-B14F-4D97-AF65-F5344CB8AC3E}">
        <p14:creationId xmlns:p14="http://schemas.microsoft.com/office/powerpoint/2010/main" val="3724085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11</a:t>
            </a:fld>
            <a:endParaRPr lang="en-US"/>
          </a:p>
        </p:txBody>
      </p:sp>
    </p:spTree>
    <p:extLst>
      <p:ext uri="{BB962C8B-B14F-4D97-AF65-F5344CB8AC3E}">
        <p14:creationId xmlns:p14="http://schemas.microsoft.com/office/powerpoint/2010/main" val="3831770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12</a:t>
            </a:fld>
            <a:endParaRPr lang="en-US"/>
          </a:p>
        </p:txBody>
      </p:sp>
    </p:spTree>
    <p:extLst>
      <p:ext uri="{BB962C8B-B14F-4D97-AF65-F5344CB8AC3E}">
        <p14:creationId xmlns:p14="http://schemas.microsoft.com/office/powerpoint/2010/main" val="3831770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13</a:t>
            </a:fld>
            <a:endParaRPr lang="en-US"/>
          </a:p>
        </p:txBody>
      </p:sp>
    </p:spTree>
    <p:extLst>
      <p:ext uri="{BB962C8B-B14F-4D97-AF65-F5344CB8AC3E}">
        <p14:creationId xmlns:p14="http://schemas.microsoft.com/office/powerpoint/2010/main" val="3831770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14</a:t>
            </a:fld>
            <a:endParaRPr lang="en-US"/>
          </a:p>
        </p:txBody>
      </p:sp>
    </p:spTree>
    <p:extLst>
      <p:ext uri="{BB962C8B-B14F-4D97-AF65-F5344CB8AC3E}">
        <p14:creationId xmlns:p14="http://schemas.microsoft.com/office/powerpoint/2010/main" val="3831770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15</a:t>
            </a:fld>
            <a:endParaRPr lang="en-US"/>
          </a:p>
        </p:txBody>
      </p:sp>
    </p:spTree>
    <p:extLst>
      <p:ext uri="{BB962C8B-B14F-4D97-AF65-F5344CB8AC3E}">
        <p14:creationId xmlns:p14="http://schemas.microsoft.com/office/powerpoint/2010/main" val="3831770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16</a:t>
            </a:fld>
            <a:endParaRPr lang="en-US"/>
          </a:p>
        </p:txBody>
      </p:sp>
    </p:spTree>
    <p:extLst>
      <p:ext uri="{BB962C8B-B14F-4D97-AF65-F5344CB8AC3E}">
        <p14:creationId xmlns:p14="http://schemas.microsoft.com/office/powerpoint/2010/main" val="3831770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17</a:t>
            </a:fld>
            <a:endParaRPr lang="en-US"/>
          </a:p>
        </p:txBody>
      </p:sp>
    </p:spTree>
    <p:extLst>
      <p:ext uri="{BB962C8B-B14F-4D97-AF65-F5344CB8AC3E}">
        <p14:creationId xmlns:p14="http://schemas.microsoft.com/office/powerpoint/2010/main" val="3831770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we need to add Jenna? Tina?</a:t>
            </a:r>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18</a:t>
            </a:fld>
            <a:endParaRPr lang="en-US"/>
          </a:p>
        </p:txBody>
      </p:sp>
    </p:spTree>
    <p:extLst>
      <p:ext uri="{BB962C8B-B14F-4D97-AF65-F5344CB8AC3E}">
        <p14:creationId xmlns:p14="http://schemas.microsoft.com/office/powerpoint/2010/main" val="153611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Introduce NMP principles: 8 minutes</a:t>
            </a:r>
          </a:p>
          <a:p>
            <a:endParaRPr lang="en-US" sz="1100" dirty="0"/>
          </a:p>
          <a:p>
            <a:r>
              <a:rPr lang="en-US" sz="1100" dirty="0" smtClean="0"/>
              <a:t>Transition from the discussion to the NMP principles:  “The</a:t>
            </a:r>
            <a:r>
              <a:rPr lang="en-US" sz="1100" baseline="0" dirty="0" smtClean="0"/>
              <a:t> data shows us that we are addressing a large-scale problem that goes beyond our capacity as individual educators.  </a:t>
            </a:r>
            <a:r>
              <a:rPr lang="en-US" sz="1100" dirty="0" smtClean="0"/>
              <a:t>We need to build better structures to support students for success.  The New </a:t>
            </a:r>
            <a:r>
              <a:rPr lang="en-US" sz="1100" dirty="0" err="1" smtClean="0"/>
              <a:t>Mathways</a:t>
            </a:r>
            <a:r>
              <a:rPr lang="en-US" sz="1100" dirty="0" smtClean="0"/>
              <a:t> Project is a statewide project to do that.”</a:t>
            </a:r>
          </a:p>
          <a:p>
            <a:endParaRPr lang="en-US" sz="1100" dirty="0"/>
          </a:p>
          <a:p>
            <a:r>
              <a:rPr lang="en-US" sz="1100" dirty="0" smtClean="0"/>
              <a:t>The NMP principles</a:t>
            </a:r>
            <a:r>
              <a:rPr lang="en-US" sz="1100" baseline="0" dirty="0" smtClean="0"/>
              <a:t> were designed to address key issues that researchers and practitioners have identified as important levers to increase student success.</a:t>
            </a:r>
          </a:p>
          <a:p>
            <a:r>
              <a:rPr lang="en-US" sz="1100" baseline="0" dirty="0" smtClean="0"/>
              <a:t> </a:t>
            </a:r>
            <a:endParaRPr lang="en-US" sz="1100" dirty="0" smtClean="0"/>
          </a:p>
          <a:p>
            <a:r>
              <a:rPr lang="en-US" sz="1100" dirty="0" smtClean="0"/>
              <a:t>Review the principles.  The principles on the slide are shortened to enhance readability.  Here are the full versions:</a:t>
            </a:r>
            <a:endParaRPr lang="en-US" sz="1100" dirty="0"/>
          </a:p>
          <a:p>
            <a:pPr marL="457200" lvl="0" indent="-457200">
              <a:buFont typeface="+mj-lt"/>
              <a:buAutoNum type="arabicPeriod"/>
            </a:pPr>
            <a:r>
              <a:rPr lang="en-US" sz="1100" dirty="0">
                <a:solidFill>
                  <a:srgbClr val="302C24"/>
                </a:solidFill>
              </a:rPr>
              <a:t>Multiple pathways with relevant and challenging mathematics content aligned to specific fields of study</a:t>
            </a:r>
          </a:p>
          <a:p>
            <a:pPr marL="457200" lvl="0" indent="-457200">
              <a:buFont typeface="+mj-lt"/>
              <a:buAutoNum type="arabicPeriod"/>
            </a:pPr>
            <a:r>
              <a:rPr lang="en-US" sz="1100" dirty="0">
                <a:solidFill>
                  <a:srgbClr val="302C24"/>
                </a:solidFill>
              </a:rPr>
              <a:t>Acceleration that allows students to complete a college-level math course more quickly than in the traditional developmental math </a:t>
            </a:r>
            <a:r>
              <a:rPr lang="en-US" sz="1100" dirty="0" smtClean="0">
                <a:solidFill>
                  <a:srgbClr val="302C24"/>
                </a:solidFill>
              </a:rPr>
              <a:t>sequence</a:t>
            </a:r>
            <a:endParaRPr lang="en-US" sz="1100" dirty="0">
              <a:solidFill>
                <a:srgbClr val="302C24"/>
              </a:solidFill>
            </a:endParaRPr>
          </a:p>
          <a:p>
            <a:pPr marL="457200" lvl="0" indent="-457200">
              <a:buFont typeface="+mj-lt"/>
              <a:buAutoNum type="arabicPeriod"/>
            </a:pPr>
            <a:r>
              <a:rPr lang="en-US" sz="1100" dirty="0">
                <a:solidFill>
                  <a:srgbClr val="302C24"/>
                </a:solidFill>
              </a:rPr>
              <a:t>Intentional use of strategies to help students develop skills as learners</a:t>
            </a:r>
          </a:p>
          <a:p>
            <a:pPr marL="457200" lvl="0" indent="-457200">
              <a:buFont typeface="+mj-lt"/>
              <a:buAutoNum type="arabicPeriod"/>
            </a:pPr>
            <a:r>
              <a:rPr lang="en-US" sz="1100" dirty="0">
                <a:solidFill>
                  <a:srgbClr val="302C24"/>
                </a:solidFill>
              </a:rPr>
              <a:t>Curriculum design and pedagogy based on proven practice</a:t>
            </a:r>
          </a:p>
          <a:p>
            <a:r>
              <a:rPr lang="en-US" sz="1100" dirty="0" smtClean="0"/>
              <a:t>As you review the principles, tie them back to the discussion and to information you have about local innovations.  Try to find opportunities to honor the local work.</a:t>
            </a:r>
            <a:endParaRPr lang="en-US" sz="1100"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2</a:t>
            </a:fld>
            <a:endParaRPr lang="en-US"/>
          </a:p>
        </p:txBody>
      </p:sp>
    </p:spTree>
    <p:extLst>
      <p:ext uri="{BB962C8B-B14F-4D97-AF65-F5344CB8AC3E}">
        <p14:creationId xmlns:p14="http://schemas.microsoft.com/office/powerpoint/2010/main" val="1250679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3</a:t>
            </a:fld>
            <a:endParaRPr lang="en-US"/>
          </a:p>
        </p:txBody>
      </p:sp>
    </p:spTree>
    <p:extLst>
      <p:ext uri="{BB962C8B-B14F-4D97-AF65-F5344CB8AC3E}">
        <p14:creationId xmlns:p14="http://schemas.microsoft.com/office/powerpoint/2010/main" val="1250679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BA6EF8D-A8CC-954D-8913-052A910947FF}" type="slidenum">
              <a:rPr lang="en-US" smtClean="0"/>
              <a:pPr/>
              <a:t>5</a:t>
            </a:fld>
            <a:endParaRPr lang="en-US"/>
          </a:p>
        </p:txBody>
      </p:sp>
    </p:spTree>
    <p:extLst>
      <p:ext uri="{BB962C8B-B14F-4D97-AF65-F5344CB8AC3E}">
        <p14:creationId xmlns:p14="http://schemas.microsoft.com/office/powerpoint/2010/main" val="1517753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the course of two years. </a:t>
            </a:r>
          </a:p>
          <a:p>
            <a:r>
              <a:rPr lang="en-US" dirty="0" smtClean="0"/>
              <a:t>Anyone</a:t>
            </a:r>
            <a:r>
              <a:rPr lang="en-US" baseline="0" dirty="0" smtClean="0"/>
              <a:t> who started 2 Levels down in Fall 2010, including students who reached that point through testing and coursework. </a:t>
            </a:r>
          </a:p>
          <a:p>
            <a:r>
              <a:rPr lang="en-US" baseline="0" dirty="0" smtClean="0"/>
              <a:t>Information is taken from the persistence tool which colleges provided</a:t>
            </a:r>
          </a:p>
          <a:p>
            <a:r>
              <a:rPr lang="en-US" baseline="0" dirty="0" smtClean="0"/>
              <a:t>More than half of these students, completed developmental mathematics through testing and not developmental coursework.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BA6EF8D-A8CC-954D-8913-052A910947FF}" type="slidenum">
              <a:rPr lang="en-US" smtClean="0"/>
              <a:pPr/>
              <a:t>6</a:t>
            </a:fld>
            <a:endParaRPr lang="en-US"/>
          </a:p>
        </p:txBody>
      </p:sp>
    </p:spTree>
    <p:extLst>
      <p:ext uri="{BB962C8B-B14F-4D97-AF65-F5344CB8AC3E}">
        <p14:creationId xmlns:p14="http://schemas.microsoft.com/office/powerpoint/2010/main" val="151775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7</a:t>
            </a:fld>
            <a:endParaRPr lang="en-US"/>
          </a:p>
        </p:txBody>
      </p:sp>
    </p:spTree>
    <p:extLst>
      <p:ext uri="{BB962C8B-B14F-4D97-AF65-F5344CB8AC3E}">
        <p14:creationId xmlns:p14="http://schemas.microsoft.com/office/powerpoint/2010/main" val="1842944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a:t>
            </a:r>
            <a:r>
              <a:rPr lang="en-US" baseline="0" dirty="0" smtClean="0"/>
              <a:t> compares the baseline data to </a:t>
            </a:r>
            <a:r>
              <a:rPr lang="en-US" dirty="0" smtClean="0"/>
              <a:t>NMP passing</a:t>
            </a:r>
            <a:r>
              <a:rPr lang="en-US" baseline="0" dirty="0" smtClean="0"/>
              <a:t> rates for NMP foundations </a:t>
            </a:r>
            <a:r>
              <a:rPr lang="en-US" dirty="0" smtClean="0"/>
              <a:t>followed by any other course: including NMP</a:t>
            </a:r>
            <a:r>
              <a:rPr lang="en-US" baseline="0" dirty="0" smtClean="0"/>
              <a:t> statistics, another statistics course, technical math, etc.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BA6EF8D-A8CC-954D-8913-052A910947FF}" type="slidenum">
              <a:rPr lang="en-US" smtClean="0"/>
              <a:pPr/>
              <a:t>8</a:t>
            </a:fld>
            <a:endParaRPr lang="en-US"/>
          </a:p>
        </p:txBody>
      </p:sp>
    </p:spTree>
    <p:extLst>
      <p:ext uri="{BB962C8B-B14F-4D97-AF65-F5344CB8AC3E}">
        <p14:creationId xmlns:p14="http://schemas.microsoft.com/office/powerpoint/2010/main" val="1517753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burnt orange </a:t>
            </a:r>
            <a:r>
              <a:rPr lang="en-US" baseline="0" dirty="0" smtClean="0"/>
              <a:t>line represents the completion rates for colleges who followed the complete model. This included Foundations linked with Frameworks and then an NMP statistics class where students were enrolled directly or strongly encouraged to enroll. </a:t>
            </a:r>
            <a:endParaRPr lang="en-US" dirty="0" smtClean="0"/>
          </a:p>
          <a:p>
            <a:r>
              <a:rPr lang="en-US" dirty="0" smtClean="0"/>
              <a:t>Five colleges had more than</a:t>
            </a:r>
            <a:r>
              <a:rPr lang="en-US" baseline="0" dirty="0" smtClean="0"/>
              <a:t> 50 percent of the students who began in Foundations complete NMP statistics with an A, B, or C within one year. </a:t>
            </a:r>
          </a:p>
          <a:p>
            <a:endParaRPr lang="en-US" baseline="0" dirty="0" smtClean="0"/>
          </a:p>
          <a:p>
            <a:r>
              <a:rPr lang="en-US" baseline="0" dirty="0" smtClean="0"/>
              <a:t>(6 colleges)</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BA6EF8D-A8CC-954D-8913-052A910947FF}" type="slidenum">
              <a:rPr lang="en-US" smtClean="0"/>
              <a:pPr/>
              <a:t>9</a:t>
            </a:fld>
            <a:endParaRPr lang="en-US"/>
          </a:p>
        </p:txBody>
      </p:sp>
    </p:spTree>
    <p:extLst>
      <p:ext uri="{BB962C8B-B14F-4D97-AF65-F5344CB8AC3E}">
        <p14:creationId xmlns:p14="http://schemas.microsoft.com/office/powerpoint/2010/main" val="1517753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6EF8D-A8CC-954D-8913-052A910947FF}" type="slidenum">
              <a:rPr lang="en-US" smtClean="0"/>
              <a:pPr/>
              <a:t>10</a:t>
            </a:fld>
            <a:endParaRPr lang="en-US"/>
          </a:p>
        </p:txBody>
      </p:sp>
    </p:spTree>
    <p:extLst>
      <p:ext uri="{BB962C8B-B14F-4D97-AF65-F5344CB8AC3E}">
        <p14:creationId xmlns:p14="http://schemas.microsoft.com/office/powerpoint/2010/main" val="3831770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lvl1pPr>
              <a:defRPr/>
            </a:lvl1pPr>
          </a:lstStyle>
          <a:p>
            <a:fld id="{172890AE-0022-D84F-8F6B-E119C2219354}" type="slidenum">
              <a:rPr lang="en-US"/>
              <a:pPr/>
              <a:t>‹#›</a:t>
            </a:fld>
            <a:endParaRPr lang="en-US"/>
          </a:p>
        </p:txBody>
      </p:sp>
    </p:spTree>
    <p:extLst>
      <p:ext uri="{BB962C8B-B14F-4D97-AF65-F5344CB8AC3E}">
        <p14:creationId xmlns:p14="http://schemas.microsoft.com/office/powerpoint/2010/main" val="1485114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533400"/>
          </a:xfrm>
        </p:spPr>
        <p:txBody>
          <a:bodyPr/>
          <a:lstStyle>
            <a:lvl1pPr algn="l">
              <a:defRPr sz="2800">
                <a:solidFill>
                  <a:schemeClr val="tx1">
                    <a:lumMod val="75000"/>
                    <a:lumOff val="2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143000"/>
            <a:ext cx="8610600" cy="4953000"/>
          </a:xfrm>
        </p:spPr>
        <p:txBody>
          <a:bodyPr/>
          <a:lstStyle>
            <a:lvl1pPr marL="342900" indent="-342900">
              <a:buFont typeface="Wingdings" charset="2"/>
              <a:buChar char="§"/>
              <a:defRPr sz="2600">
                <a:solidFill>
                  <a:schemeClr val="tx1">
                    <a:lumMod val="75000"/>
                    <a:lumOff val="25000"/>
                  </a:schemeClr>
                </a:solidFill>
              </a:defRPr>
            </a:lvl1pPr>
            <a:lvl2pPr marL="742950" indent="-285750">
              <a:buFont typeface="Wingdings" charset="2"/>
              <a:buChar char="§"/>
              <a:defRPr sz="2400">
                <a:solidFill>
                  <a:schemeClr val="tx1">
                    <a:lumMod val="75000"/>
                    <a:lumOff val="25000"/>
                  </a:schemeClr>
                </a:solidFill>
              </a:defRPr>
            </a:lvl2pPr>
            <a:lvl3pPr marL="1143000" indent="-228600">
              <a:buFont typeface="Wingdings" charset="2"/>
              <a:buChar char="§"/>
              <a:defRPr sz="2200">
                <a:solidFill>
                  <a:schemeClr val="tx1">
                    <a:lumMod val="75000"/>
                    <a:lumOff val="25000"/>
                  </a:schemeClr>
                </a:solidFill>
              </a:defRPr>
            </a:lvl3pPr>
            <a:lvl4pPr marL="1600200" indent="-228600">
              <a:buFont typeface="Wingdings" charset="2"/>
              <a:buChar char="§"/>
              <a:defRPr>
                <a:solidFill>
                  <a:schemeClr val="tx1">
                    <a:lumMod val="75000"/>
                    <a:lumOff val="25000"/>
                  </a:schemeClr>
                </a:solidFill>
              </a:defRPr>
            </a:lvl4pPr>
            <a:lvl5pPr marL="2057400" indent="-228600">
              <a:buFont typeface="Wingdings" charset="2"/>
              <a:buChar cha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ln/>
        </p:spPr>
        <p:txBody>
          <a:bodyPr/>
          <a:lstStyle>
            <a:lvl1pPr>
              <a:defRPr>
                <a:solidFill>
                  <a:schemeClr val="tx1">
                    <a:lumMod val="75000"/>
                    <a:lumOff val="25000"/>
                  </a:schemeClr>
                </a:solidFill>
              </a:defRPr>
            </a:lvl1pPr>
          </a:lstStyle>
          <a:p>
            <a:fld id="{2E755760-801E-B94C-BD4D-729510EB6590}" type="slidenum">
              <a:rPr lang="en-US" smtClean="0"/>
              <a:pPr/>
              <a:t>‹#›</a:t>
            </a:fld>
            <a:endParaRPr lang="en-US"/>
          </a:p>
        </p:txBody>
      </p:sp>
      <p:cxnSp>
        <p:nvCxnSpPr>
          <p:cNvPr id="8" name="Straight Connector 7"/>
          <p:cNvCxnSpPr/>
          <p:nvPr userDrawn="1"/>
        </p:nvCxnSpPr>
        <p:spPr bwMode="auto">
          <a:xfrm>
            <a:off x="304800" y="838200"/>
            <a:ext cx="8610600" cy="0"/>
          </a:xfrm>
          <a:prstGeom prst="line">
            <a:avLst/>
          </a:prstGeom>
          <a:solidFill>
            <a:schemeClr val="accent1"/>
          </a:solidFill>
          <a:ln w="22225" cap="flat" cmpd="sng" algn="ctr">
            <a:solidFill>
              <a:schemeClr val="tx1">
                <a:lumMod val="75000"/>
                <a:lumOff val="25000"/>
              </a:schemeClr>
            </a:solidFill>
            <a:prstDash val="solid"/>
            <a:round/>
            <a:headEnd type="none" w="med" len="med"/>
            <a:tailEnd type="none" w="med" len="med"/>
          </a:ln>
          <a:effectLst>
            <a:outerShdw blurRad="50800" dist="38100" dir="2700000" algn="tl" rotWithShape="0">
              <a:srgbClr val="000000">
                <a:alpha val="43000"/>
              </a:srgbClr>
            </a:outerShdw>
          </a:effectLst>
        </p:spPr>
      </p:cxnSp>
    </p:spTree>
    <p:extLst>
      <p:ext uri="{BB962C8B-B14F-4D97-AF65-F5344CB8AC3E}">
        <p14:creationId xmlns:p14="http://schemas.microsoft.com/office/powerpoint/2010/main" val="135736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ong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990600"/>
          </a:xfrm>
        </p:spPr>
        <p:txBody>
          <a:bodyPr/>
          <a:lstStyle>
            <a:lvl1pPr algn="l">
              <a:defRPr sz="2800">
                <a:solidFill>
                  <a:srgbClr val="595959"/>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524000"/>
            <a:ext cx="8610600" cy="4572000"/>
          </a:xfrm>
        </p:spPr>
        <p:txBody>
          <a:bodyPr/>
          <a:lstStyle>
            <a:lvl1pPr marL="342900" indent="-342900">
              <a:buFont typeface="Wingdings" charset="2"/>
              <a:buChar char="§"/>
              <a:defRPr sz="2600">
                <a:solidFill>
                  <a:srgbClr val="595959"/>
                </a:solidFill>
              </a:defRPr>
            </a:lvl1pPr>
            <a:lvl2pPr marL="742950" indent="-285750">
              <a:buFont typeface="Wingdings" charset="2"/>
              <a:buChar char="§"/>
              <a:defRPr sz="2400">
                <a:solidFill>
                  <a:srgbClr val="595959"/>
                </a:solidFill>
              </a:defRPr>
            </a:lvl2pPr>
            <a:lvl3pPr marL="1143000" indent="-228600">
              <a:buFont typeface="Wingdings" charset="2"/>
              <a:buChar char="§"/>
              <a:defRPr sz="2200">
                <a:solidFill>
                  <a:srgbClr val="595959"/>
                </a:solidFill>
              </a:defRPr>
            </a:lvl3pPr>
            <a:lvl4pPr marL="1600200" indent="-228600">
              <a:buFont typeface="Wingdings" charset="2"/>
              <a:buChar char="§"/>
              <a:defRPr>
                <a:solidFill>
                  <a:srgbClr val="595959"/>
                </a:solidFill>
              </a:defRPr>
            </a:lvl4pPr>
            <a:lvl5pPr marL="2057400" indent="-228600">
              <a:buFont typeface="Wingdings" charset="2"/>
              <a:buChar char="§"/>
              <a:defRPr>
                <a:solidFill>
                  <a:srgbClr val="595959"/>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2E755760-801E-B94C-BD4D-729510EB6590}" type="slidenum">
              <a:rPr lang="en-US"/>
              <a:pPr/>
              <a:t>‹#›</a:t>
            </a:fld>
            <a:endParaRPr lang="en-US"/>
          </a:p>
        </p:txBody>
      </p:sp>
      <p:cxnSp>
        <p:nvCxnSpPr>
          <p:cNvPr id="8" name="Straight Connector 7"/>
          <p:cNvCxnSpPr/>
          <p:nvPr userDrawn="1"/>
        </p:nvCxnSpPr>
        <p:spPr bwMode="auto">
          <a:xfrm>
            <a:off x="304800" y="1219200"/>
            <a:ext cx="8610600" cy="0"/>
          </a:xfrm>
          <a:prstGeom prst="line">
            <a:avLst/>
          </a:prstGeom>
          <a:solidFill>
            <a:schemeClr val="accent1"/>
          </a:solidFill>
          <a:ln w="22225" cap="flat" cmpd="sng" algn="ctr">
            <a:solidFill>
              <a:srgbClr val="404040"/>
            </a:solidFill>
            <a:prstDash val="solid"/>
            <a:round/>
            <a:headEnd type="none" w="med" len="med"/>
            <a:tailEnd type="none" w="med" len="med"/>
          </a:ln>
          <a:effectLst>
            <a:outerShdw blurRad="50800" dist="38100" dir="2700000" algn="tl" rotWithShape="0">
              <a:srgbClr val="000000">
                <a:alpha val="43000"/>
              </a:srgbClr>
            </a:outerShdw>
          </a:effectLst>
        </p:spPr>
      </p:cxnSp>
    </p:spTree>
    <p:extLst>
      <p:ext uri="{BB962C8B-B14F-4D97-AF65-F5344CB8AC3E}">
        <p14:creationId xmlns:p14="http://schemas.microsoft.com/office/powerpoint/2010/main" val="348647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610600" cy="990600"/>
          </a:xfrm>
        </p:spPr>
        <p:txBody>
          <a:bodyPr/>
          <a:lstStyle>
            <a:lvl1pPr algn="ctr">
              <a:defRPr sz="2800" b="1">
                <a:solidFill>
                  <a:srgbClr val="595959"/>
                </a:solidFill>
              </a:defRPr>
            </a:lvl1pPr>
          </a:lstStyle>
          <a:p>
            <a:r>
              <a:rPr lang="en-US" dirty="0" smtClean="0"/>
              <a:t>Click to edit Master title style</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2E755760-801E-B94C-BD4D-729510EB6590}" type="slidenum">
              <a:rPr lang="en-US"/>
              <a:pPr/>
              <a:t>‹#›</a:t>
            </a:fld>
            <a:endParaRPr lang="en-US"/>
          </a:p>
        </p:txBody>
      </p:sp>
    </p:spTree>
    <p:extLst>
      <p:ext uri="{BB962C8B-B14F-4D97-AF65-F5344CB8AC3E}">
        <p14:creationId xmlns:p14="http://schemas.microsoft.com/office/powerpoint/2010/main" val="74333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lit Slid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219200"/>
            <a:ext cx="4038600" cy="4876800"/>
          </a:xfrm>
        </p:spPr>
        <p:txBody>
          <a:bodyPr/>
          <a:lstStyle>
            <a:lvl1pPr marL="342900" indent="-342900">
              <a:buFont typeface="Wingdings" charset="2"/>
              <a:buChar char="§"/>
              <a:defRPr sz="2600">
                <a:solidFill>
                  <a:srgbClr val="595959"/>
                </a:solidFill>
              </a:defRPr>
            </a:lvl1pPr>
            <a:lvl2pPr>
              <a:defRPr sz="2200">
                <a:solidFill>
                  <a:srgbClr val="595959"/>
                </a:solidFill>
              </a:defRPr>
            </a:lvl2pPr>
            <a:lvl3pPr>
              <a:defRPr sz="2000">
                <a:solidFill>
                  <a:srgbClr val="595959"/>
                </a:solidFill>
              </a:defRPr>
            </a:lvl3pPr>
            <a:lvl4pPr>
              <a:defRPr sz="1800">
                <a:solidFill>
                  <a:srgbClr val="595959"/>
                </a:solidFill>
              </a:defRPr>
            </a:lvl4pPr>
            <a:lvl5pPr>
              <a:defRPr sz="1800">
                <a:solidFill>
                  <a:srgbClr val="5959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CFD67E1A-4BA0-514E-98CC-8046D09F432B}" type="slidenum">
              <a:rPr lang="en-US"/>
              <a:pPr/>
              <a:t>‹#›</a:t>
            </a:fld>
            <a:endParaRPr lang="en-US" dirty="0"/>
          </a:p>
        </p:txBody>
      </p:sp>
      <p:sp>
        <p:nvSpPr>
          <p:cNvPr id="9" name="Title 1"/>
          <p:cNvSpPr>
            <a:spLocks noGrp="1"/>
          </p:cNvSpPr>
          <p:nvPr>
            <p:ph type="title"/>
          </p:nvPr>
        </p:nvSpPr>
        <p:spPr>
          <a:xfrm>
            <a:off x="304800" y="228600"/>
            <a:ext cx="8610600" cy="533400"/>
          </a:xfrm>
        </p:spPr>
        <p:txBody>
          <a:bodyPr/>
          <a:lstStyle>
            <a:lvl1pPr algn="l">
              <a:defRPr sz="2800">
                <a:solidFill>
                  <a:srgbClr val="595959"/>
                </a:solidFill>
              </a:defRPr>
            </a:lvl1pPr>
          </a:lstStyle>
          <a:p>
            <a:r>
              <a:rPr lang="en-US" dirty="0" smtClean="0"/>
              <a:t>Click to edit Master title style</a:t>
            </a:r>
            <a:endParaRPr lang="en-US" dirty="0"/>
          </a:p>
        </p:txBody>
      </p:sp>
      <p:cxnSp>
        <p:nvCxnSpPr>
          <p:cNvPr id="10" name="Straight Connector 9"/>
          <p:cNvCxnSpPr/>
          <p:nvPr userDrawn="1"/>
        </p:nvCxnSpPr>
        <p:spPr bwMode="auto">
          <a:xfrm>
            <a:off x="304800" y="838200"/>
            <a:ext cx="8610600" cy="0"/>
          </a:xfrm>
          <a:prstGeom prst="line">
            <a:avLst/>
          </a:prstGeom>
          <a:solidFill>
            <a:schemeClr val="accent1"/>
          </a:solidFill>
          <a:ln w="22225" cap="flat" cmpd="sng" algn="ctr">
            <a:solidFill>
              <a:schemeClr val="tx1">
                <a:lumMod val="75000"/>
                <a:lumOff val="25000"/>
              </a:schemeClr>
            </a:solidFill>
            <a:prstDash val="solid"/>
            <a:round/>
            <a:headEnd type="none" w="med" len="med"/>
            <a:tailEnd type="none" w="med" len="med"/>
          </a:ln>
          <a:effectLst>
            <a:outerShdw blurRad="50800" dist="38100" dir="2700000" algn="tl" rotWithShape="0">
              <a:srgbClr val="000000">
                <a:alpha val="43000"/>
              </a:srgbClr>
            </a:outerShdw>
          </a:effectLst>
        </p:spPr>
      </p:cxnSp>
      <p:sp>
        <p:nvSpPr>
          <p:cNvPr id="12" name="Content Placeholder 2"/>
          <p:cNvSpPr>
            <a:spLocks noGrp="1"/>
          </p:cNvSpPr>
          <p:nvPr>
            <p:ph sz="half" idx="13"/>
          </p:nvPr>
        </p:nvSpPr>
        <p:spPr>
          <a:xfrm>
            <a:off x="4800600" y="1219200"/>
            <a:ext cx="4038600" cy="4876800"/>
          </a:xfrm>
        </p:spPr>
        <p:txBody>
          <a:bodyPr/>
          <a:lstStyle>
            <a:lvl1pPr marL="342900" indent="-342900">
              <a:buFont typeface="Wingdings" charset="2"/>
              <a:buChar char="§"/>
              <a:defRPr sz="2600">
                <a:solidFill>
                  <a:srgbClr val="595959"/>
                </a:solidFill>
              </a:defRPr>
            </a:lvl1pPr>
            <a:lvl2pPr>
              <a:defRPr sz="2200">
                <a:solidFill>
                  <a:srgbClr val="595959"/>
                </a:solidFill>
              </a:defRPr>
            </a:lvl2pPr>
            <a:lvl3pPr>
              <a:defRPr sz="2000">
                <a:solidFill>
                  <a:srgbClr val="595959"/>
                </a:solidFill>
              </a:defRPr>
            </a:lvl3pPr>
            <a:lvl4pPr>
              <a:defRPr sz="1800">
                <a:solidFill>
                  <a:srgbClr val="595959"/>
                </a:solidFill>
              </a:defRPr>
            </a:lvl4pPr>
            <a:lvl5pPr>
              <a:defRPr sz="1800">
                <a:solidFill>
                  <a:srgbClr val="5959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30242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610600" y="6579100"/>
            <a:ext cx="457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a:solidFill>
                  <a:schemeClr val="bg1"/>
                </a:solidFill>
              </a:defRPr>
            </a:lvl1pPr>
          </a:lstStyle>
          <a:p>
            <a:fld id="{6EF36E0C-29D7-3046-B978-7B10A2E0CE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2" r:id="rId5"/>
  </p:sldLayoutIdLst>
  <p:hf hdr="0" ftr="0" dt="0"/>
  <p:txStyles>
    <p:titleStyle>
      <a:lvl1pPr algn="ctr" rtl="0" eaLnBrk="0" fontAlgn="base" hangingPunct="0">
        <a:spcBef>
          <a:spcPct val="0"/>
        </a:spcBef>
        <a:spcAft>
          <a:spcPct val="0"/>
        </a:spcAft>
        <a:defRPr sz="4400">
          <a:solidFill>
            <a:srgbClr val="000090"/>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0" charset="0"/>
          <a:ea typeface="ヒラギノ角ゴ Pro W3" pitchFamily="-110" charset="-128"/>
          <a:cs typeface="ヒラギノ角ゴ Pro W3" pitchFamily="-110" charset="-128"/>
        </a:defRPr>
      </a:lvl2pPr>
      <a:lvl3pPr algn="ctr" rtl="0" eaLnBrk="0" fontAlgn="base" hangingPunct="0">
        <a:spcBef>
          <a:spcPct val="0"/>
        </a:spcBef>
        <a:spcAft>
          <a:spcPct val="0"/>
        </a:spcAft>
        <a:defRPr sz="4400">
          <a:solidFill>
            <a:schemeClr val="tx2"/>
          </a:solidFill>
          <a:latin typeface="Arial" pitchFamily="-110" charset="0"/>
          <a:ea typeface="ヒラギノ角ゴ Pro W3" pitchFamily="-110" charset="-128"/>
          <a:cs typeface="ヒラギノ角ゴ Pro W3" pitchFamily="-110" charset="-128"/>
        </a:defRPr>
      </a:lvl3pPr>
      <a:lvl4pPr algn="ctr" rtl="0" eaLnBrk="0" fontAlgn="base" hangingPunct="0">
        <a:spcBef>
          <a:spcPct val="0"/>
        </a:spcBef>
        <a:spcAft>
          <a:spcPct val="0"/>
        </a:spcAft>
        <a:defRPr sz="4400">
          <a:solidFill>
            <a:schemeClr val="tx2"/>
          </a:solidFill>
          <a:latin typeface="Arial" pitchFamily="-110" charset="0"/>
          <a:ea typeface="ヒラギノ角ゴ Pro W3" pitchFamily="-110" charset="-128"/>
          <a:cs typeface="ヒラギノ角ゴ Pro W3" pitchFamily="-110" charset="-128"/>
        </a:defRPr>
      </a:lvl4pPr>
      <a:lvl5pPr algn="ctr" rtl="0" eaLnBrk="0" fontAlgn="base" hangingPunct="0">
        <a:spcBef>
          <a:spcPct val="0"/>
        </a:spcBef>
        <a:spcAft>
          <a:spcPct val="0"/>
        </a:spcAft>
        <a:defRPr sz="4400">
          <a:solidFill>
            <a:schemeClr val="tx2"/>
          </a:solidFill>
          <a:latin typeface="Arial" pitchFamily="-110" charset="0"/>
          <a:ea typeface="ヒラギノ角ゴ Pro W3" pitchFamily="-110" charset="-128"/>
          <a:cs typeface="ヒラギノ角ゴ Pro W3" pitchFamily="-110" charset="-128"/>
        </a:defRPr>
      </a:lvl5pPr>
      <a:lvl6pPr marL="457200" algn="ctr" rtl="0" fontAlgn="base">
        <a:spcBef>
          <a:spcPct val="0"/>
        </a:spcBef>
        <a:spcAft>
          <a:spcPct val="0"/>
        </a:spcAft>
        <a:defRPr sz="4400">
          <a:solidFill>
            <a:schemeClr val="tx2"/>
          </a:solidFill>
          <a:latin typeface="Arial" pitchFamily="-110" charset="0"/>
          <a:ea typeface="ヒラギノ角ゴ Pro W3" pitchFamily="-110" charset="-128"/>
          <a:cs typeface="ヒラギノ角ゴ Pro W3" pitchFamily="-110" charset="-128"/>
        </a:defRPr>
      </a:lvl6pPr>
      <a:lvl7pPr marL="914400" algn="ctr" rtl="0" fontAlgn="base">
        <a:spcBef>
          <a:spcPct val="0"/>
        </a:spcBef>
        <a:spcAft>
          <a:spcPct val="0"/>
        </a:spcAft>
        <a:defRPr sz="4400">
          <a:solidFill>
            <a:schemeClr val="tx2"/>
          </a:solidFill>
          <a:latin typeface="Arial" pitchFamily="-110" charset="0"/>
          <a:ea typeface="ヒラギノ角ゴ Pro W3" pitchFamily="-110" charset="-128"/>
          <a:cs typeface="ヒラギノ角ゴ Pro W3" pitchFamily="-110" charset="-128"/>
        </a:defRPr>
      </a:lvl7pPr>
      <a:lvl8pPr marL="1371600" algn="ctr" rtl="0" fontAlgn="base">
        <a:spcBef>
          <a:spcPct val="0"/>
        </a:spcBef>
        <a:spcAft>
          <a:spcPct val="0"/>
        </a:spcAft>
        <a:defRPr sz="4400">
          <a:solidFill>
            <a:schemeClr val="tx2"/>
          </a:solidFill>
          <a:latin typeface="Arial" pitchFamily="-110" charset="0"/>
          <a:ea typeface="ヒラギノ角ゴ Pro W3" pitchFamily="-110" charset="-128"/>
          <a:cs typeface="ヒラギノ角ゴ Pro W3" pitchFamily="-110" charset="-128"/>
        </a:defRPr>
      </a:lvl8pPr>
      <a:lvl9pPr marL="1828800" algn="ctr" rtl="0" fontAlgn="base">
        <a:spcBef>
          <a:spcPct val="0"/>
        </a:spcBef>
        <a:spcAft>
          <a:spcPct val="0"/>
        </a:spcAft>
        <a:defRPr sz="4400">
          <a:solidFill>
            <a:schemeClr val="tx2"/>
          </a:solidFill>
          <a:latin typeface="Arial" pitchFamily="-110" charset="0"/>
          <a:ea typeface="ヒラギノ角ゴ Pro W3" pitchFamily="-110" charset="-128"/>
          <a:cs typeface="ヒラギノ角ゴ Pro W3" pitchFamily="-110" charset="-128"/>
        </a:defRPr>
      </a:lvl9pPr>
    </p:titleStyle>
    <p:bodyStyle>
      <a:lvl1pPr marL="342900" indent="-342900" algn="l" rtl="0" eaLnBrk="0" fontAlgn="base" hangingPunct="0">
        <a:spcBef>
          <a:spcPct val="20000"/>
        </a:spcBef>
        <a:spcAft>
          <a:spcPct val="0"/>
        </a:spcAft>
        <a:buChar char="•"/>
        <a:defRPr sz="3200">
          <a:solidFill>
            <a:srgbClr val="00009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90"/>
          </a:solidFill>
          <a:latin typeface="+mn-lt"/>
          <a:ea typeface="+mn-ea"/>
          <a:cs typeface="+mn-cs"/>
        </a:defRPr>
      </a:lvl2pPr>
      <a:lvl3pPr marL="1143000" indent="-228600" algn="l" rtl="0" eaLnBrk="0" fontAlgn="base" hangingPunct="0">
        <a:spcBef>
          <a:spcPct val="20000"/>
        </a:spcBef>
        <a:spcAft>
          <a:spcPct val="0"/>
        </a:spcAft>
        <a:buChar char="•"/>
        <a:defRPr sz="2400">
          <a:solidFill>
            <a:srgbClr val="000090"/>
          </a:solidFill>
          <a:latin typeface="+mn-lt"/>
          <a:ea typeface="+mn-ea"/>
          <a:cs typeface="+mn-cs"/>
        </a:defRPr>
      </a:lvl3pPr>
      <a:lvl4pPr marL="1600200" indent="-228600" algn="l" rtl="0" eaLnBrk="0" fontAlgn="base" hangingPunct="0">
        <a:spcBef>
          <a:spcPct val="20000"/>
        </a:spcBef>
        <a:spcAft>
          <a:spcPct val="0"/>
        </a:spcAft>
        <a:buChar char="–"/>
        <a:defRPr sz="2000">
          <a:solidFill>
            <a:srgbClr val="000090"/>
          </a:solidFill>
          <a:latin typeface="+mn-lt"/>
          <a:ea typeface="+mn-ea"/>
          <a:cs typeface="+mn-cs"/>
        </a:defRPr>
      </a:lvl4pPr>
      <a:lvl5pPr marL="2057400" indent="-228600" algn="l" rtl="0" eaLnBrk="0" fontAlgn="base" hangingPunct="0">
        <a:spcBef>
          <a:spcPct val="20000"/>
        </a:spcBef>
        <a:spcAft>
          <a:spcPct val="0"/>
        </a:spcAft>
        <a:buChar char="»"/>
        <a:defRPr sz="2000">
          <a:solidFill>
            <a:srgbClr val="000090"/>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mailto:getz_a@austin.utexas.edu" TargetMode="External"/><Relationship Id="rId5" Type="http://schemas.openxmlformats.org/officeDocument/2006/relationships/hyperlink" Target="mailto:mathways@austin.utexas.edu"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bwMode="auto">
          <a:xfrm>
            <a:off x="914400" y="2055813"/>
            <a:ext cx="7467600" cy="1587"/>
          </a:xfrm>
          <a:prstGeom prst="line">
            <a:avLst/>
          </a:prstGeom>
          <a:ln>
            <a:solidFill>
              <a:srgbClr val="006600"/>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9" name="Text Box 6"/>
          <p:cNvSpPr txBox="1">
            <a:spLocks noChangeArrowheads="1"/>
          </p:cNvSpPr>
          <p:nvPr/>
        </p:nvSpPr>
        <p:spPr bwMode="auto">
          <a:xfrm>
            <a:off x="914400" y="685800"/>
            <a:ext cx="7315200" cy="1200329"/>
          </a:xfrm>
          <a:prstGeom prst="rect">
            <a:avLst/>
          </a:prstGeom>
          <a:noFill/>
          <a:ln w="9525">
            <a:noFill/>
            <a:miter lim="800000"/>
            <a:headEnd/>
            <a:tailEnd/>
          </a:ln>
          <a:effectLst>
            <a:outerShdw blurRad="63500" dist="38099" dir="2700000" algn="ctr" rotWithShape="0">
              <a:srgbClr val="000000">
                <a:alpha val="27000"/>
              </a:srgbClr>
            </a:outerShdw>
          </a:effectLst>
        </p:spPr>
        <p:txBody>
          <a:bodyPr>
            <a:spAutoFit/>
          </a:bodyPr>
          <a:lstStyle/>
          <a:p>
            <a:pPr eaLnBrk="0" hangingPunct="0">
              <a:spcBef>
                <a:spcPct val="50000"/>
              </a:spcBef>
              <a:defRPr/>
            </a:pPr>
            <a:r>
              <a:rPr lang="en-US" sz="3600" b="1" dirty="0" smtClean="0">
                <a:solidFill>
                  <a:srgbClr val="006600"/>
                </a:solidFill>
                <a:latin typeface="Arial" pitchFamily="-112" charset="0"/>
                <a:ea typeface="ヒラギノ角ゴ Pro W3" pitchFamily="-112" charset="-128"/>
                <a:cs typeface="ヒラギノ角ゴ Pro W3" pitchFamily="-112" charset="-128"/>
              </a:rPr>
              <a:t>The Role of Instructional Leaders in the NMP</a:t>
            </a:r>
            <a:endParaRPr lang="en-US" sz="3600" b="1" dirty="0">
              <a:solidFill>
                <a:srgbClr val="006600"/>
              </a:solidFill>
              <a:latin typeface="Arial" pitchFamily="-112" charset="0"/>
              <a:ea typeface="ヒラギノ角ゴ Pro W3" pitchFamily="-112" charset="-128"/>
              <a:cs typeface="ヒラギノ角ゴ Pro W3" pitchFamily="-112" charset="-128"/>
            </a:endParaRPr>
          </a:p>
        </p:txBody>
      </p:sp>
      <p:sp>
        <p:nvSpPr>
          <p:cNvPr id="20" name="Text Box 6"/>
          <p:cNvSpPr txBox="1">
            <a:spLocks noChangeArrowheads="1"/>
          </p:cNvSpPr>
          <p:nvPr/>
        </p:nvSpPr>
        <p:spPr bwMode="auto">
          <a:xfrm>
            <a:off x="914400" y="2139315"/>
            <a:ext cx="7467600" cy="923330"/>
          </a:xfrm>
          <a:prstGeom prst="rect">
            <a:avLst/>
          </a:prstGeom>
          <a:noFill/>
          <a:ln w="9525">
            <a:noFill/>
            <a:miter lim="800000"/>
            <a:headEnd/>
            <a:tailEnd/>
          </a:ln>
          <a:effectLst>
            <a:outerShdw blurRad="63500" dist="38099" dir="2700000" algn="ctr" rotWithShape="0">
              <a:srgbClr val="000000">
                <a:alpha val="27000"/>
              </a:srgbClr>
            </a:outerShdw>
          </a:effectLst>
        </p:spPr>
        <p:txBody>
          <a:bodyPr>
            <a:spAutoFit/>
          </a:bodyPr>
          <a:lstStyle/>
          <a:p>
            <a:pPr eaLnBrk="0" hangingPunct="0">
              <a:spcBef>
                <a:spcPct val="50000"/>
              </a:spcBef>
              <a:defRPr/>
            </a:pPr>
            <a:r>
              <a:rPr lang="en-US" dirty="0" smtClean="0">
                <a:solidFill>
                  <a:schemeClr val="bg2"/>
                </a:solidFill>
                <a:latin typeface="Arial" pitchFamily="-112" charset="0"/>
              </a:rPr>
              <a:t>Texas Community College Instructional Leaders</a:t>
            </a:r>
          </a:p>
          <a:p>
            <a:pPr eaLnBrk="0" hangingPunct="0">
              <a:spcBef>
                <a:spcPct val="50000"/>
              </a:spcBef>
              <a:defRPr/>
            </a:pPr>
            <a:r>
              <a:rPr lang="en-US" sz="2000" dirty="0" smtClean="0">
                <a:solidFill>
                  <a:schemeClr val="bg2"/>
                </a:solidFill>
                <a:latin typeface="Arial" pitchFamily="-112" charset="0"/>
              </a:rPr>
              <a:t>October 10, 2014</a:t>
            </a:r>
            <a:endParaRPr lang="en-US" sz="2000" dirty="0">
              <a:solidFill>
                <a:schemeClr val="bg2"/>
              </a:solidFill>
              <a:latin typeface="Arial" pitchFamily="-112" charset="0"/>
              <a:ea typeface="ヒラギノ角ゴ Pro W3" pitchFamily="-112" charset="-128"/>
              <a:cs typeface="ヒラギノ角ゴ Pro W3" pitchFamily="-112" charset="-128"/>
            </a:endParaRPr>
          </a:p>
        </p:txBody>
      </p:sp>
      <p:pic>
        <p:nvPicPr>
          <p:cNvPr id="7" name="Picture 6" descr="DC Footer for Powerpoint with TNMP and TACC.ai"/>
          <p:cNvPicPr>
            <a:picLocks noChangeAspect="1"/>
          </p:cNvPicPr>
          <p:nvPr/>
        </p:nvPicPr>
        <p:blipFill>
          <a:blip r:embed="rId3"/>
          <a:srcRect t="83529"/>
          <a:stretch>
            <a:fillRect/>
          </a:stretch>
        </p:blipFill>
        <p:spPr>
          <a:xfrm>
            <a:off x="0" y="5694263"/>
            <a:ext cx="9144000" cy="1163737"/>
          </a:xfrm>
          <a:prstGeom prst="rect">
            <a:avLst/>
          </a:prstGeom>
        </p:spPr>
      </p:pic>
      <p:sp>
        <p:nvSpPr>
          <p:cNvPr id="8" name="TextBox 7"/>
          <p:cNvSpPr txBox="1"/>
          <p:nvPr/>
        </p:nvSpPr>
        <p:spPr>
          <a:xfrm>
            <a:off x="3581410" y="3979610"/>
            <a:ext cx="6324600" cy="584776"/>
          </a:xfrm>
          <a:prstGeom prst="rect">
            <a:avLst/>
          </a:prstGeom>
          <a:noFill/>
        </p:spPr>
        <p:txBody>
          <a:bodyPr wrap="square" rtlCol="0">
            <a:spAutoFit/>
          </a:bodyPr>
          <a:lstStyle/>
          <a:p>
            <a:r>
              <a:rPr lang="en-US" sz="1600" dirty="0" smtClean="0">
                <a:solidFill>
                  <a:schemeClr val="tx1">
                    <a:lumMod val="65000"/>
                    <a:lumOff val="35000"/>
                  </a:schemeClr>
                </a:solidFill>
              </a:rPr>
              <a:t>an initiative of the Charles A. Dana Center and the </a:t>
            </a:r>
          </a:p>
          <a:p>
            <a:pPr marL="625475" indent="-625475"/>
            <a:r>
              <a:rPr lang="en-US" sz="1600" dirty="0" smtClean="0">
                <a:solidFill>
                  <a:schemeClr val="tx1">
                    <a:lumMod val="65000"/>
                    <a:lumOff val="35000"/>
                  </a:schemeClr>
                </a:solidFill>
              </a:rPr>
              <a:t>Texas Association of Community Colleges</a:t>
            </a:r>
            <a:endParaRPr lang="en-US" sz="1600" dirty="0">
              <a:solidFill>
                <a:schemeClr val="tx1">
                  <a:lumMod val="65000"/>
                  <a:lumOff val="35000"/>
                </a:schemeClr>
              </a:solidFill>
            </a:endParaRPr>
          </a:p>
        </p:txBody>
      </p:sp>
      <p:pic>
        <p:nvPicPr>
          <p:cNvPr id="9" name="Picture 8"/>
          <p:cNvPicPr>
            <a:picLocks noChangeAspect="1"/>
          </p:cNvPicPr>
          <p:nvPr/>
        </p:nvPicPr>
        <p:blipFill rotWithShape="1">
          <a:blip r:embed="rId4"/>
          <a:srcRect l="10816" t="7608" r="42043" b="76314"/>
          <a:stretch/>
        </p:blipFill>
        <p:spPr>
          <a:xfrm>
            <a:off x="685800" y="3667525"/>
            <a:ext cx="2912532" cy="12854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r>
              <a:rPr lang="en-US" b="1" dirty="0" smtClean="0">
                <a:solidFill>
                  <a:srgbClr val="006600"/>
                </a:solidFill>
              </a:rPr>
              <a:t>Who are the students behind </a:t>
            </a:r>
            <a:r>
              <a:rPr lang="en-US" b="1" dirty="0" smtClean="0">
                <a:solidFill>
                  <a:srgbClr val="006600"/>
                </a:solidFill>
              </a:rPr>
              <a:t>the </a:t>
            </a:r>
            <a:r>
              <a:rPr lang="en-US" b="1" dirty="0" smtClean="0">
                <a:solidFill>
                  <a:srgbClr val="006600"/>
                </a:solidFill>
              </a:rPr>
              <a:t>data?</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10</a:t>
            </a:fld>
            <a:endParaRPr lang="en-US">
              <a:solidFill>
                <a:srgbClr val="FFFFFF"/>
              </a:solidFill>
            </a:endParaRPr>
          </a:p>
        </p:txBody>
      </p:sp>
      <p:sp>
        <p:nvSpPr>
          <p:cNvPr id="3" name="Content Placeholder 2"/>
          <p:cNvSpPr>
            <a:spLocks noGrp="1"/>
          </p:cNvSpPr>
          <p:nvPr>
            <p:ph idx="1"/>
          </p:nvPr>
        </p:nvSpPr>
        <p:spPr>
          <a:xfrm>
            <a:off x="304800" y="1143000"/>
            <a:ext cx="8610600" cy="4495800"/>
          </a:xfrm>
        </p:spPr>
        <p:txBody>
          <a:bodyPr anchor="ctr"/>
          <a:lstStyle/>
          <a:p>
            <a:pPr marL="0" indent="0" algn="ctr">
              <a:buNone/>
            </a:pPr>
            <a:r>
              <a:rPr lang="en-US" sz="2800" i="1" dirty="0" smtClean="0"/>
              <a:t>“I </a:t>
            </a:r>
            <a:r>
              <a:rPr lang="en-US" sz="2800" i="1" dirty="0"/>
              <a:t>absolutely hated math; I wanted nothing to do with it.  And now it’s actually becoming fun.   It’s a language I’m finally starting to understand.  I took Algebra 1A seven times in high school...and now...I walk next month.  I graduate with my Associate’s degree.  I </a:t>
            </a:r>
            <a:r>
              <a:rPr lang="en-US" sz="2800" i="1" dirty="0" smtClean="0"/>
              <a:t>got </a:t>
            </a:r>
            <a:r>
              <a:rPr lang="en-US" sz="2800" i="1" dirty="0"/>
              <a:t>accepted into San Houston.  A lot has changed because of this class</a:t>
            </a:r>
            <a:r>
              <a:rPr lang="en-US" sz="2800" i="1" dirty="0" smtClean="0"/>
              <a:t>.” </a:t>
            </a:r>
            <a:endParaRPr lang="en-US" sz="2800" i="1" dirty="0"/>
          </a:p>
        </p:txBody>
      </p:sp>
    </p:spTree>
    <p:extLst>
      <p:ext uri="{BB962C8B-B14F-4D97-AF65-F5344CB8AC3E}">
        <p14:creationId xmlns:p14="http://schemas.microsoft.com/office/powerpoint/2010/main" val="8604028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r>
              <a:rPr lang="en-US" b="1" dirty="0" smtClean="0">
                <a:solidFill>
                  <a:srgbClr val="006600"/>
                </a:solidFill>
              </a:rPr>
              <a:t>The Role of Leadership</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11</a:t>
            </a:fld>
            <a:endParaRPr lang="en-US">
              <a:solidFill>
                <a:srgbClr val="FFFFFF"/>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553878915"/>
              </p:ext>
            </p:extLst>
          </p:nvPr>
        </p:nvGraphicFramePr>
        <p:xfrm>
          <a:off x="304800" y="1143000"/>
          <a:ext cx="8610600" cy="495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397640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r>
              <a:rPr lang="en-US" b="1" dirty="0" smtClean="0">
                <a:solidFill>
                  <a:srgbClr val="006600"/>
                </a:solidFill>
              </a:rPr>
              <a:t>Effective Planning Processes</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12</a:t>
            </a:fld>
            <a:endParaRPr lang="en-US">
              <a:solidFill>
                <a:srgbClr val="FFFFFF"/>
              </a:solidFill>
            </a:endParaRPr>
          </a:p>
        </p:txBody>
      </p:sp>
      <p:sp>
        <p:nvSpPr>
          <p:cNvPr id="3" name="Content Placeholder 2"/>
          <p:cNvSpPr>
            <a:spLocks noGrp="1"/>
          </p:cNvSpPr>
          <p:nvPr>
            <p:ph idx="1"/>
          </p:nvPr>
        </p:nvSpPr>
        <p:spPr/>
        <p:txBody>
          <a:bodyPr anchor="t"/>
          <a:lstStyle/>
          <a:p>
            <a:r>
              <a:rPr lang="en-US" sz="2800" dirty="0" smtClean="0"/>
              <a:t>Engage a strong team that represents key stakeholder groups</a:t>
            </a:r>
          </a:p>
          <a:p>
            <a:r>
              <a:rPr lang="en-US" sz="2800" dirty="0"/>
              <a:t>Consider how work will align or conflict with other projects</a:t>
            </a:r>
          </a:p>
          <a:p>
            <a:r>
              <a:rPr lang="en-US" sz="2800" dirty="0" smtClean="0"/>
              <a:t>Examine </a:t>
            </a:r>
            <a:r>
              <a:rPr lang="en-US" sz="2800" dirty="0" smtClean="0"/>
              <a:t>institutional data, context and culture before making decisions</a:t>
            </a:r>
          </a:p>
          <a:p>
            <a:r>
              <a:rPr lang="en-US" sz="2800" dirty="0" smtClean="0"/>
              <a:t>Honor previous work, build from strengths</a:t>
            </a:r>
          </a:p>
          <a:p>
            <a:r>
              <a:rPr lang="en-US" sz="2800" dirty="0" smtClean="0"/>
              <a:t>Ask tough questions when needed</a:t>
            </a:r>
          </a:p>
          <a:p>
            <a:r>
              <a:rPr lang="en-US" sz="2800" dirty="0" smtClean="0"/>
              <a:t>Plan for </a:t>
            </a:r>
            <a:r>
              <a:rPr lang="en-US" sz="2800" dirty="0" smtClean="0"/>
              <a:t>scale</a:t>
            </a:r>
          </a:p>
          <a:p>
            <a:endParaRPr lang="en-US" sz="2800" dirty="0" smtClean="0"/>
          </a:p>
          <a:p>
            <a:endParaRPr lang="en-US" sz="2800" dirty="0"/>
          </a:p>
        </p:txBody>
      </p:sp>
    </p:spTree>
    <p:extLst>
      <p:ext uri="{BB962C8B-B14F-4D97-AF65-F5344CB8AC3E}">
        <p14:creationId xmlns:p14="http://schemas.microsoft.com/office/powerpoint/2010/main" val="41536047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r>
              <a:rPr lang="en-US" b="1" dirty="0" smtClean="0">
                <a:solidFill>
                  <a:srgbClr val="006600"/>
                </a:solidFill>
              </a:rPr>
              <a:t>Support staff and faculty</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13</a:t>
            </a:fld>
            <a:endParaRPr lang="en-US">
              <a:solidFill>
                <a:srgbClr val="FFFFFF"/>
              </a:solidFill>
            </a:endParaRPr>
          </a:p>
        </p:txBody>
      </p:sp>
      <p:sp>
        <p:nvSpPr>
          <p:cNvPr id="3" name="Content Placeholder 2"/>
          <p:cNvSpPr>
            <a:spLocks noGrp="1"/>
          </p:cNvSpPr>
          <p:nvPr>
            <p:ph idx="1"/>
          </p:nvPr>
        </p:nvSpPr>
        <p:spPr/>
        <p:txBody>
          <a:bodyPr anchor="t"/>
          <a:lstStyle/>
          <a:p>
            <a:r>
              <a:rPr lang="en-US" sz="2800" dirty="0" smtClean="0"/>
              <a:t>Recognize and plan supports for the </a:t>
            </a:r>
            <a:r>
              <a:rPr lang="en-US" sz="2800" dirty="0" smtClean="0"/>
              <a:t>amount of work required </a:t>
            </a:r>
            <a:endParaRPr lang="en-US" sz="2800" dirty="0" smtClean="0"/>
          </a:p>
          <a:p>
            <a:r>
              <a:rPr lang="en-US" sz="2800" dirty="0" smtClean="0"/>
              <a:t>Honor and highlight work</a:t>
            </a:r>
          </a:p>
          <a:p>
            <a:r>
              <a:rPr lang="en-US" sz="2800" dirty="0" smtClean="0"/>
              <a:t>Listen to concerns</a:t>
            </a:r>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val="297292741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r>
              <a:rPr lang="en-US" b="1" dirty="0" smtClean="0">
                <a:solidFill>
                  <a:srgbClr val="006600"/>
                </a:solidFill>
              </a:rPr>
              <a:t>Promote faculty engagement</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14</a:t>
            </a:fld>
            <a:endParaRPr lang="en-US">
              <a:solidFill>
                <a:srgbClr val="FFFFFF"/>
              </a:solidFill>
            </a:endParaRPr>
          </a:p>
        </p:txBody>
      </p:sp>
      <p:sp>
        <p:nvSpPr>
          <p:cNvPr id="3" name="Content Placeholder 2"/>
          <p:cNvSpPr>
            <a:spLocks noGrp="1"/>
          </p:cNvSpPr>
          <p:nvPr>
            <p:ph idx="1"/>
          </p:nvPr>
        </p:nvSpPr>
        <p:spPr/>
        <p:txBody>
          <a:bodyPr anchor="t"/>
          <a:lstStyle/>
          <a:p>
            <a:r>
              <a:rPr lang="en-US" sz="2800" dirty="0" smtClean="0"/>
              <a:t>Create opportunities for faculty to actively engage </a:t>
            </a:r>
          </a:p>
          <a:p>
            <a:r>
              <a:rPr lang="en-US" sz="2800" dirty="0" smtClean="0"/>
              <a:t>Authentically ask for and use feedback</a:t>
            </a:r>
          </a:p>
          <a:p>
            <a:r>
              <a:rPr lang="en-US" sz="2800" dirty="0" smtClean="0"/>
              <a:t>Communicate about how feedback is used and decisions are made</a:t>
            </a:r>
          </a:p>
          <a:p>
            <a:r>
              <a:rPr lang="en-US" sz="2800" dirty="0" smtClean="0"/>
              <a:t>Consider ways to include adjuncts, faculty from other disciplines</a:t>
            </a:r>
          </a:p>
          <a:p>
            <a:endParaRPr lang="en-US" sz="2800" dirty="0" smtClean="0"/>
          </a:p>
          <a:p>
            <a:endParaRPr lang="en-US" sz="2800" dirty="0"/>
          </a:p>
        </p:txBody>
      </p:sp>
    </p:spTree>
    <p:extLst>
      <p:ext uri="{BB962C8B-B14F-4D97-AF65-F5344CB8AC3E}">
        <p14:creationId xmlns:p14="http://schemas.microsoft.com/office/powerpoint/2010/main" val="27656556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r>
              <a:rPr lang="en-US" b="1" dirty="0" smtClean="0">
                <a:solidFill>
                  <a:srgbClr val="006600"/>
                </a:solidFill>
              </a:rPr>
              <a:t>Identify and support champions</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15</a:t>
            </a:fld>
            <a:endParaRPr lang="en-US">
              <a:solidFill>
                <a:srgbClr val="FFFFFF"/>
              </a:solidFill>
            </a:endParaRPr>
          </a:p>
        </p:txBody>
      </p:sp>
      <p:sp>
        <p:nvSpPr>
          <p:cNvPr id="3" name="Content Placeholder 2"/>
          <p:cNvSpPr>
            <a:spLocks noGrp="1"/>
          </p:cNvSpPr>
          <p:nvPr>
            <p:ph idx="1"/>
          </p:nvPr>
        </p:nvSpPr>
        <p:spPr/>
        <p:txBody>
          <a:bodyPr anchor="t"/>
          <a:lstStyle/>
          <a:p>
            <a:r>
              <a:rPr lang="en-US" sz="2800" dirty="0" smtClean="0"/>
              <a:t>Provide opportunities for professional learning</a:t>
            </a:r>
          </a:p>
          <a:p>
            <a:r>
              <a:rPr lang="en-US" sz="2800" dirty="0" smtClean="0"/>
              <a:t>Promote leadership </a:t>
            </a:r>
            <a:r>
              <a:rPr lang="en-US" sz="2800" dirty="0" smtClean="0"/>
              <a:t>roles</a:t>
            </a:r>
          </a:p>
          <a:p>
            <a:r>
              <a:rPr lang="en-US" sz="2800" dirty="0" smtClean="0"/>
              <a:t>Ensure representation of all groups of faculty</a:t>
            </a:r>
          </a:p>
          <a:p>
            <a:endParaRPr lang="en-US" sz="2800" dirty="0" smtClean="0"/>
          </a:p>
          <a:p>
            <a:endParaRPr lang="en-US" sz="2800" dirty="0"/>
          </a:p>
        </p:txBody>
      </p:sp>
    </p:spTree>
    <p:extLst>
      <p:ext uri="{BB962C8B-B14F-4D97-AF65-F5344CB8AC3E}">
        <p14:creationId xmlns:p14="http://schemas.microsoft.com/office/powerpoint/2010/main" val="427566969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r>
              <a:rPr lang="en-US" b="1" dirty="0" smtClean="0">
                <a:solidFill>
                  <a:srgbClr val="006600"/>
                </a:solidFill>
              </a:rPr>
              <a:t>NMP resources and activities</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16</a:t>
            </a:fld>
            <a:endParaRPr lang="en-US">
              <a:solidFill>
                <a:srgbClr val="FFFFFF"/>
              </a:solidFill>
            </a:endParaRPr>
          </a:p>
        </p:txBody>
      </p:sp>
      <p:sp>
        <p:nvSpPr>
          <p:cNvPr id="3" name="Content Placeholder 2"/>
          <p:cNvSpPr>
            <a:spLocks noGrp="1"/>
          </p:cNvSpPr>
          <p:nvPr>
            <p:ph idx="1"/>
          </p:nvPr>
        </p:nvSpPr>
        <p:spPr/>
        <p:txBody>
          <a:bodyPr anchor="t"/>
          <a:lstStyle/>
          <a:p>
            <a:r>
              <a:rPr lang="en-US" sz="2800" dirty="0" smtClean="0"/>
              <a:t>NMP Implementation Guide</a:t>
            </a:r>
          </a:p>
          <a:p>
            <a:r>
              <a:rPr lang="en-US" sz="2800" dirty="0" smtClean="0"/>
              <a:t>Faculty professional learning activities</a:t>
            </a:r>
          </a:p>
          <a:p>
            <a:r>
              <a:rPr lang="en-US" sz="2800" dirty="0" smtClean="0"/>
              <a:t>Curriculum </a:t>
            </a:r>
            <a:r>
              <a:rPr lang="en-US" sz="2800" dirty="0" smtClean="0"/>
              <a:t>development</a:t>
            </a:r>
          </a:p>
          <a:p>
            <a:r>
              <a:rPr lang="en-US" sz="2800" dirty="0" smtClean="0"/>
              <a:t>Policy work</a:t>
            </a:r>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val="429337065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r>
              <a:rPr lang="en-US" b="1" dirty="0" smtClean="0">
                <a:solidFill>
                  <a:srgbClr val="006600"/>
                </a:solidFill>
              </a:rPr>
              <a:t>Upcoming Events</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17</a:t>
            </a:fld>
            <a:endParaRPr lang="en-US">
              <a:solidFill>
                <a:srgbClr val="FFFFFF"/>
              </a:solidFill>
            </a:endParaRPr>
          </a:p>
        </p:txBody>
      </p:sp>
      <p:sp>
        <p:nvSpPr>
          <p:cNvPr id="3" name="Content Placeholder 2"/>
          <p:cNvSpPr>
            <a:spLocks noGrp="1"/>
          </p:cNvSpPr>
          <p:nvPr>
            <p:ph idx="1"/>
          </p:nvPr>
        </p:nvSpPr>
        <p:spPr/>
        <p:txBody>
          <a:bodyPr anchor="t"/>
          <a:lstStyle/>
          <a:p>
            <a:pPr marL="0" indent="0">
              <a:buNone/>
            </a:pPr>
            <a:r>
              <a:rPr lang="en-US" sz="2800" b="1" dirty="0"/>
              <a:t>Webinar: NMP </a:t>
            </a:r>
            <a:r>
              <a:rPr lang="en-US" sz="2800" b="1" dirty="0" smtClean="0"/>
              <a:t>STEM-Prep Pathway</a:t>
            </a:r>
            <a:endParaRPr lang="en-US" sz="2800" dirty="0"/>
          </a:p>
          <a:p>
            <a:pPr marL="0" indent="0">
              <a:buNone/>
            </a:pPr>
            <a:r>
              <a:rPr lang="en-US" sz="2800" dirty="0" smtClean="0"/>
              <a:t>October </a:t>
            </a:r>
            <a:r>
              <a:rPr lang="en-US" sz="2800" dirty="0"/>
              <a:t>30, 2:00 – 3:00 Central </a:t>
            </a:r>
            <a:endParaRPr lang="en-US" sz="2800" dirty="0" smtClean="0"/>
          </a:p>
          <a:p>
            <a:pPr marL="400050" lvl="1" indent="0">
              <a:buNone/>
            </a:pPr>
            <a:r>
              <a:rPr lang="en-US" dirty="0" smtClean="0"/>
              <a:t>Summarize the work faculty have done with the Dana Center to design the STEM-Prep Pathway </a:t>
            </a:r>
            <a:endParaRPr lang="en-US" sz="2800" dirty="0" smtClean="0"/>
          </a:p>
          <a:p>
            <a:pPr marL="0" indent="0">
              <a:buNone/>
            </a:pPr>
            <a:endParaRPr lang="en-US" sz="2800" dirty="0"/>
          </a:p>
          <a:p>
            <a:pPr marL="0" indent="0">
              <a:buNone/>
            </a:pPr>
            <a:r>
              <a:rPr lang="en-US" sz="2800" b="1" dirty="0" smtClean="0"/>
              <a:t>New Faculty Workshop</a:t>
            </a:r>
          </a:p>
          <a:p>
            <a:pPr marL="0" indent="0">
              <a:buNone/>
            </a:pPr>
            <a:r>
              <a:rPr lang="en-US" sz="2800" dirty="0" smtClean="0"/>
              <a:t>November 7-8, Austin</a:t>
            </a:r>
          </a:p>
          <a:p>
            <a:pPr marL="400050" lvl="1" indent="0">
              <a:buNone/>
            </a:pPr>
            <a:r>
              <a:rPr lang="en-US" dirty="0" smtClean="0"/>
              <a:t>For faculty who are teaching Dana Center Courses in the Spring and have not had previous training.</a:t>
            </a:r>
          </a:p>
          <a:p>
            <a:pPr marL="400050" lvl="1" indent="0">
              <a:buNone/>
            </a:pPr>
            <a:endParaRPr lang="en-US" dirty="0"/>
          </a:p>
          <a:p>
            <a:pPr marL="0" indent="0">
              <a:buNone/>
            </a:pPr>
            <a:endParaRPr lang="en-US" dirty="0" smtClean="0"/>
          </a:p>
          <a:p>
            <a:endParaRPr lang="en-US" sz="2800" dirty="0"/>
          </a:p>
        </p:txBody>
      </p:sp>
    </p:spTree>
    <p:extLst>
      <p:ext uri="{BB962C8B-B14F-4D97-AF65-F5344CB8AC3E}">
        <p14:creationId xmlns:p14="http://schemas.microsoft.com/office/powerpoint/2010/main" val="42138577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2" name="Title 1"/>
          <p:cNvSpPr>
            <a:spLocks noGrp="1"/>
          </p:cNvSpPr>
          <p:nvPr>
            <p:ph type="title"/>
          </p:nvPr>
        </p:nvSpPr>
        <p:spPr/>
        <p:txBody>
          <a:bodyPr/>
          <a:lstStyle/>
          <a:p>
            <a:r>
              <a:rPr lang="en-US" b="1" dirty="0" smtClean="0">
                <a:solidFill>
                  <a:srgbClr val="006600"/>
                </a:solidFill>
              </a:rPr>
              <a:t>Contacts</a:t>
            </a:r>
            <a:endParaRPr lang="en-US" b="1" dirty="0">
              <a:solidFill>
                <a:srgbClr val="006600"/>
              </a:solidFill>
            </a:endParaRPr>
          </a:p>
        </p:txBody>
      </p:sp>
      <p:sp>
        <p:nvSpPr>
          <p:cNvPr id="3" name="Content Placeholder 2"/>
          <p:cNvSpPr>
            <a:spLocks noGrp="1"/>
          </p:cNvSpPr>
          <p:nvPr>
            <p:ph idx="1"/>
          </p:nvPr>
        </p:nvSpPr>
        <p:spPr>
          <a:xfrm>
            <a:off x="76200" y="914400"/>
            <a:ext cx="8991600" cy="5638800"/>
          </a:xfrm>
        </p:spPr>
        <p:txBody>
          <a:bodyPr/>
          <a:lstStyle/>
          <a:p>
            <a:pPr marL="457200" lvl="1" indent="0">
              <a:spcAft>
                <a:spcPts val="1200"/>
              </a:spcAft>
              <a:buNone/>
            </a:pPr>
            <a:r>
              <a:rPr lang="en-US" sz="2800" dirty="0">
                <a:solidFill>
                  <a:srgbClr val="302C24"/>
                </a:solidFill>
              </a:rPr>
              <a:t>Amy </a:t>
            </a:r>
            <a:r>
              <a:rPr lang="en-US" sz="2800" dirty="0" smtClean="0">
                <a:solidFill>
                  <a:srgbClr val="302C24"/>
                </a:solidFill>
              </a:rPr>
              <a:t>Getz:  </a:t>
            </a:r>
            <a:r>
              <a:rPr lang="en-US" sz="2800" b="1" dirty="0">
                <a:solidFill>
                  <a:srgbClr val="FF6600"/>
                </a:solidFill>
                <a:hlinkClick r:id="rId4"/>
              </a:rPr>
              <a:t>getz_a@</a:t>
            </a:r>
            <a:r>
              <a:rPr lang="en-US" sz="2800" b="1" dirty="0" smtClean="0">
                <a:solidFill>
                  <a:srgbClr val="FF6600"/>
                </a:solidFill>
                <a:hlinkClick r:id="rId4"/>
              </a:rPr>
              <a:t>austin.utexas.edu</a:t>
            </a:r>
            <a:endParaRPr lang="en-US" sz="2800" dirty="0">
              <a:solidFill>
                <a:srgbClr val="302C24"/>
              </a:solidFill>
            </a:endParaRPr>
          </a:p>
          <a:p>
            <a:pPr marL="457200" lvl="1" indent="0">
              <a:spcAft>
                <a:spcPts val="1200"/>
              </a:spcAft>
              <a:buNone/>
            </a:pPr>
            <a:endParaRPr lang="en-US" sz="2800" dirty="0" smtClean="0">
              <a:solidFill>
                <a:srgbClr val="302C24"/>
              </a:solidFill>
            </a:endParaRPr>
          </a:p>
          <a:p>
            <a:pPr marL="457200" lvl="1" indent="0">
              <a:spcAft>
                <a:spcPts val="1200"/>
              </a:spcAft>
              <a:buNone/>
            </a:pPr>
            <a:r>
              <a:rPr lang="en-US" sz="2800" dirty="0" smtClean="0"/>
              <a:t>To </a:t>
            </a:r>
            <a:r>
              <a:rPr lang="en-US" sz="2800" dirty="0"/>
              <a:t>receive monthly </a:t>
            </a:r>
            <a:r>
              <a:rPr lang="en-US" sz="2800" dirty="0" smtClean="0"/>
              <a:t>updates or request information about events, </a:t>
            </a:r>
            <a:r>
              <a:rPr lang="en-US" sz="2800" dirty="0"/>
              <a:t>contact us at:  </a:t>
            </a:r>
            <a:r>
              <a:rPr lang="en-US" sz="2800" b="1" u="sng" dirty="0">
                <a:solidFill>
                  <a:srgbClr val="0000FF"/>
                </a:solidFill>
                <a:hlinkClick r:id="rId5"/>
              </a:rPr>
              <a:t>mathways@austin.utexas.edu</a:t>
            </a:r>
            <a:r>
              <a:rPr lang="en-US" sz="2800" b="1" dirty="0">
                <a:solidFill>
                  <a:srgbClr val="0000FF"/>
                </a:solidFill>
              </a:rPr>
              <a:t> </a:t>
            </a: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18</a:t>
            </a:fld>
            <a:endParaRPr lang="en-US" dirty="0">
              <a:solidFill>
                <a:srgbClr val="FFFFFF"/>
              </a:solidFill>
            </a:endParaRPr>
          </a:p>
        </p:txBody>
      </p:sp>
    </p:spTree>
    <p:extLst>
      <p:ext uri="{BB962C8B-B14F-4D97-AF65-F5344CB8AC3E}">
        <p14:creationId xmlns:p14="http://schemas.microsoft.com/office/powerpoint/2010/main" val="10310653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r>
              <a:rPr lang="en-US" b="1" dirty="0" smtClean="0">
                <a:solidFill>
                  <a:srgbClr val="006600"/>
                </a:solidFill>
              </a:rPr>
              <a:t>The New </a:t>
            </a:r>
            <a:r>
              <a:rPr lang="en-US" b="1" dirty="0" err="1" smtClean="0">
                <a:solidFill>
                  <a:srgbClr val="006600"/>
                </a:solidFill>
              </a:rPr>
              <a:t>Mathways</a:t>
            </a:r>
            <a:r>
              <a:rPr lang="en-US" b="1" dirty="0" smtClean="0">
                <a:solidFill>
                  <a:srgbClr val="006600"/>
                </a:solidFill>
              </a:rPr>
              <a:t> Project</a:t>
            </a:r>
            <a:endParaRPr lang="en-US" b="1" dirty="0">
              <a:solidFill>
                <a:srgbClr val="006600"/>
              </a:solidFill>
            </a:endParaRPr>
          </a:p>
        </p:txBody>
      </p:sp>
      <p:sp>
        <p:nvSpPr>
          <p:cNvPr id="8" name="Content Placeholder 7"/>
          <p:cNvSpPr>
            <a:spLocks noGrp="1"/>
          </p:cNvSpPr>
          <p:nvPr>
            <p:ph idx="1"/>
          </p:nvPr>
        </p:nvSpPr>
        <p:spPr>
          <a:xfrm>
            <a:off x="304800" y="838200"/>
            <a:ext cx="8610600" cy="4953000"/>
          </a:xfrm>
        </p:spPr>
        <p:txBody>
          <a:bodyPr/>
          <a:lstStyle/>
          <a:p>
            <a:pPr marL="0" indent="0">
              <a:buNone/>
            </a:pPr>
            <a:r>
              <a:rPr lang="en-US" sz="2400" dirty="0">
                <a:solidFill>
                  <a:srgbClr val="302C24"/>
                </a:solidFill>
              </a:rPr>
              <a:t>A</a:t>
            </a:r>
            <a:r>
              <a:rPr lang="en-US" sz="2400" dirty="0" smtClean="0">
                <a:solidFill>
                  <a:srgbClr val="302C24"/>
                </a:solidFill>
              </a:rPr>
              <a:t> </a:t>
            </a:r>
            <a:r>
              <a:rPr lang="en-US" sz="2400" dirty="0">
                <a:solidFill>
                  <a:srgbClr val="302C24"/>
                </a:solidFill>
              </a:rPr>
              <a:t>systemic approach to improving student success </a:t>
            </a:r>
            <a:r>
              <a:rPr lang="en-US" sz="2400" dirty="0" smtClean="0">
                <a:solidFill>
                  <a:srgbClr val="302C24"/>
                </a:solidFill>
              </a:rPr>
              <a:t>by reforming developmental and gateway mathematics based </a:t>
            </a:r>
            <a:r>
              <a:rPr lang="en-US" sz="2400" dirty="0">
                <a:solidFill>
                  <a:srgbClr val="302C24"/>
                </a:solidFill>
              </a:rPr>
              <a:t>on four fundamental principles:</a:t>
            </a:r>
          </a:p>
          <a:p>
            <a:pPr marL="457200" lvl="0" indent="-457200">
              <a:buFont typeface="+mj-lt"/>
              <a:buAutoNum type="arabicPeriod"/>
            </a:pPr>
            <a:r>
              <a:rPr lang="en-US" sz="2400" dirty="0">
                <a:solidFill>
                  <a:srgbClr val="302C24"/>
                </a:solidFill>
              </a:rPr>
              <a:t>Multiple pathways </a:t>
            </a:r>
            <a:r>
              <a:rPr lang="en-US" sz="2400" dirty="0" smtClean="0">
                <a:solidFill>
                  <a:srgbClr val="302C24"/>
                </a:solidFill>
              </a:rPr>
              <a:t>aligned </a:t>
            </a:r>
            <a:r>
              <a:rPr lang="en-US" sz="2400" dirty="0">
                <a:solidFill>
                  <a:srgbClr val="302C24"/>
                </a:solidFill>
              </a:rPr>
              <a:t>to specific fields of </a:t>
            </a:r>
            <a:r>
              <a:rPr lang="en-US" sz="2400" dirty="0" smtClean="0">
                <a:solidFill>
                  <a:srgbClr val="302C24"/>
                </a:solidFill>
              </a:rPr>
              <a:t>study</a:t>
            </a:r>
          </a:p>
          <a:p>
            <a:pPr marL="457200" lvl="0" indent="-457200">
              <a:buFont typeface="+mj-lt"/>
              <a:buAutoNum type="arabicPeriod"/>
            </a:pPr>
            <a:endParaRPr lang="en-US" sz="2400" dirty="0">
              <a:solidFill>
                <a:srgbClr val="302C24"/>
              </a:solidFill>
            </a:endParaRPr>
          </a:p>
          <a:p>
            <a:pPr marL="457200" lvl="0" indent="-457200">
              <a:buFont typeface="+mj-lt"/>
              <a:buAutoNum type="arabicPeriod"/>
            </a:pPr>
            <a:r>
              <a:rPr lang="en-US" sz="2400" dirty="0">
                <a:solidFill>
                  <a:srgbClr val="302C24"/>
                </a:solidFill>
              </a:rPr>
              <a:t>Acceleration that allows students to complete a college-level math course more </a:t>
            </a:r>
            <a:r>
              <a:rPr lang="en-US" sz="2400" dirty="0" smtClean="0">
                <a:solidFill>
                  <a:srgbClr val="302C24"/>
                </a:solidFill>
              </a:rPr>
              <a:t>quickly</a:t>
            </a:r>
          </a:p>
          <a:p>
            <a:pPr marL="457200" lvl="0" indent="-457200">
              <a:buFont typeface="+mj-lt"/>
              <a:buAutoNum type="arabicPeriod"/>
            </a:pPr>
            <a:endParaRPr lang="en-US" sz="2400" dirty="0">
              <a:solidFill>
                <a:srgbClr val="302C24"/>
              </a:solidFill>
            </a:endParaRPr>
          </a:p>
          <a:p>
            <a:pPr marL="457200" lvl="0" indent="-457200">
              <a:buFont typeface="+mj-lt"/>
              <a:buAutoNum type="arabicPeriod"/>
            </a:pPr>
            <a:r>
              <a:rPr lang="en-US" sz="2400" dirty="0">
                <a:solidFill>
                  <a:srgbClr val="302C24"/>
                </a:solidFill>
              </a:rPr>
              <a:t>Intentional use of strategies to help students develop skills as </a:t>
            </a:r>
            <a:r>
              <a:rPr lang="en-US" sz="2400" dirty="0" smtClean="0">
                <a:solidFill>
                  <a:srgbClr val="302C24"/>
                </a:solidFill>
              </a:rPr>
              <a:t>learners</a:t>
            </a:r>
          </a:p>
          <a:p>
            <a:pPr marL="457200" lvl="0" indent="-457200">
              <a:buFont typeface="+mj-lt"/>
              <a:buAutoNum type="arabicPeriod"/>
            </a:pPr>
            <a:endParaRPr lang="en-US" sz="2400" dirty="0">
              <a:solidFill>
                <a:srgbClr val="302C24"/>
              </a:solidFill>
            </a:endParaRPr>
          </a:p>
          <a:p>
            <a:pPr marL="457200" lvl="0" indent="-457200">
              <a:buFont typeface="+mj-lt"/>
              <a:buAutoNum type="arabicPeriod"/>
            </a:pPr>
            <a:r>
              <a:rPr lang="en-US" sz="2400" dirty="0">
                <a:solidFill>
                  <a:srgbClr val="302C24"/>
                </a:solidFill>
              </a:rPr>
              <a:t>Curriculum design and pedagogy based on proven practice</a:t>
            </a: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2</a:t>
            </a:fld>
            <a:endParaRPr lang="en-US">
              <a:solidFill>
                <a:srgbClr val="FFFFFF"/>
              </a:solidFill>
            </a:endParaRPr>
          </a:p>
        </p:txBody>
      </p:sp>
    </p:spTree>
    <p:extLst>
      <p:ext uri="{BB962C8B-B14F-4D97-AF65-F5344CB8AC3E}">
        <p14:creationId xmlns:p14="http://schemas.microsoft.com/office/powerpoint/2010/main" val="30998358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pPr algn="l"/>
            <a:r>
              <a:rPr lang="en-US" b="1" dirty="0" smtClean="0">
                <a:solidFill>
                  <a:srgbClr val="006600"/>
                </a:solidFill>
              </a:rPr>
              <a:t>Dana Center’s Role</a:t>
            </a:r>
            <a:endParaRPr lang="en-US" b="1" dirty="0">
              <a:solidFill>
                <a:srgbClr val="006600"/>
              </a:solidFill>
            </a:endParaRPr>
          </a:p>
        </p:txBody>
      </p:sp>
      <p:sp>
        <p:nvSpPr>
          <p:cNvPr id="8" name="Content Placeholder 7"/>
          <p:cNvSpPr>
            <a:spLocks noGrp="1"/>
          </p:cNvSpPr>
          <p:nvPr>
            <p:ph idx="1"/>
          </p:nvPr>
        </p:nvSpPr>
        <p:spPr>
          <a:xfrm>
            <a:off x="304800" y="990600"/>
            <a:ext cx="8610600" cy="4953000"/>
          </a:xfrm>
        </p:spPr>
        <p:txBody>
          <a:bodyPr/>
          <a:lstStyle/>
          <a:p>
            <a:pPr marL="0" indent="0">
              <a:buNone/>
            </a:pPr>
            <a:r>
              <a:rPr lang="en-US" sz="2800" dirty="0" smtClean="0">
                <a:solidFill>
                  <a:srgbClr val="302C24"/>
                </a:solidFill>
              </a:rPr>
              <a:t>Support colleges to implement the four principles by:</a:t>
            </a:r>
          </a:p>
          <a:p>
            <a:pPr marL="0" indent="0">
              <a:buNone/>
            </a:pPr>
            <a:endParaRPr lang="en-US" sz="2800" dirty="0">
              <a:solidFill>
                <a:srgbClr val="302C24"/>
              </a:solidFill>
            </a:endParaRPr>
          </a:p>
          <a:p>
            <a:r>
              <a:rPr lang="en-US" sz="2800" dirty="0" smtClean="0">
                <a:solidFill>
                  <a:srgbClr val="302C24"/>
                </a:solidFill>
              </a:rPr>
              <a:t>Helping create a positive policy environment</a:t>
            </a:r>
          </a:p>
          <a:p>
            <a:r>
              <a:rPr lang="en-US" sz="2800" dirty="0" smtClean="0">
                <a:solidFill>
                  <a:srgbClr val="302C24"/>
                </a:solidFill>
              </a:rPr>
              <a:t>Offering training and technical assistance</a:t>
            </a:r>
          </a:p>
          <a:p>
            <a:r>
              <a:rPr lang="en-US" sz="2800" dirty="0" smtClean="0">
                <a:solidFill>
                  <a:srgbClr val="302C24"/>
                </a:solidFill>
              </a:rPr>
              <a:t>Developing planning and implementation tools</a:t>
            </a:r>
          </a:p>
          <a:p>
            <a:r>
              <a:rPr lang="en-US" sz="2800" dirty="0" smtClean="0">
                <a:solidFill>
                  <a:srgbClr val="302C24"/>
                </a:solidFill>
              </a:rPr>
              <a:t>Developing curricular materials</a:t>
            </a:r>
            <a:endParaRPr lang="en-US" sz="2800" dirty="0">
              <a:solidFill>
                <a:srgbClr val="302C24"/>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3</a:t>
            </a:fld>
            <a:endParaRPr lang="en-US">
              <a:solidFill>
                <a:srgbClr val="FFFFFF"/>
              </a:solidFill>
            </a:endParaRPr>
          </a:p>
        </p:txBody>
      </p:sp>
    </p:spTree>
    <p:extLst>
      <p:ext uri="{BB962C8B-B14F-4D97-AF65-F5344CB8AC3E}">
        <p14:creationId xmlns:p14="http://schemas.microsoft.com/office/powerpoint/2010/main" val="2137765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2"/>
          <a:stretch>
            <a:fillRect/>
          </a:stretch>
        </p:blipFill>
        <p:spPr>
          <a:xfrm>
            <a:off x="0" y="6314902"/>
            <a:ext cx="9144000" cy="543098"/>
          </a:xfrm>
          <a:prstGeom prst="rect">
            <a:avLst/>
          </a:prstGeom>
        </p:spPr>
      </p:pic>
      <p:sp>
        <p:nvSpPr>
          <p:cNvPr id="7" name="Title 6"/>
          <p:cNvSpPr>
            <a:spLocks noGrp="1"/>
          </p:cNvSpPr>
          <p:nvPr>
            <p:ph type="title"/>
          </p:nvPr>
        </p:nvSpPr>
        <p:spPr/>
        <p:txBody>
          <a:bodyPr/>
          <a:lstStyle/>
          <a:p>
            <a:r>
              <a:rPr lang="en-US" b="1" dirty="0" smtClean="0">
                <a:solidFill>
                  <a:srgbClr val="006600"/>
                </a:solidFill>
              </a:rPr>
              <a:t>Update on the NMP</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4</a:t>
            </a:fld>
            <a:endParaRPr lang="en-US">
              <a:solidFill>
                <a:srgbClr val="FFFFFF"/>
              </a:solidFill>
            </a:endParaRPr>
          </a:p>
        </p:txBody>
      </p:sp>
      <p:sp>
        <p:nvSpPr>
          <p:cNvPr id="3" name="Content Placeholder 2"/>
          <p:cNvSpPr>
            <a:spLocks noGrp="1"/>
          </p:cNvSpPr>
          <p:nvPr>
            <p:ph idx="1"/>
          </p:nvPr>
        </p:nvSpPr>
        <p:spPr>
          <a:xfrm>
            <a:off x="304800" y="990600"/>
            <a:ext cx="8610600" cy="4953000"/>
          </a:xfrm>
        </p:spPr>
        <p:txBody>
          <a:bodyPr anchor="t"/>
          <a:lstStyle/>
          <a:p>
            <a:r>
              <a:rPr lang="en-US" sz="2800" dirty="0" smtClean="0"/>
              <a:t>10 colleges implemented courses developed by the Dana Center in 2013 – 2014</a:t>
            </a:r>
          </a:p>
          <a:p>
            <a:r>
              <a:rPr lang="en-US" sz="2800" dirty="0" smtClean="0"/>
              <a:t>9 additional colleges in Texas and 3 from other states implementing courses in fall 2014</a:t>
            </a:r>
          </a:p>
          <a:p>
            <a:r>
              <a:rPr lang="en-US" sz="2800" dirty="0" smtClean="0"/>
              <a:t>17 universities have joined the NMP Transfer Champion Initiative</a:t>
            </a:r>
          </a:p>
          <a:p>
            <a:r>
              <a:rPr lang="en-US" sz="2800" dirty="0" smtClean="0"/>
              <a:t>THECB approved policy change to allow greater flexibility in mathematics pathways</a:t>
            </a:r>
          </a:p>
          <a:p>
            <a:r>
              <a:rPr lang="en-US" sz="2800" dirty="0" smtClean="0"/>
              <a:t>Dana Center is expanding NMP work into seven states</a:t>
            </a:r>
          </a:p>
          <a:p>
            <a:endParaRPr lang="en-US" sz="2800" dirty="0" smtClean="0"/>
          </a:p>
          <a:p>
            <a:endParaRPr lang="en-US" sz="2800" dirty="0"/>
          </a:p>
        </p:txBody>
      </p:sp>
    </p:spTree>
    <p:extLst>
      <p:ext uri="{BB962C8B-B14F-4D97-AF65-F5344CB8AC3E}">
        <p14:creationId xmlns:p14="http://schemas.microsoft.com/office/powerpoint/2010/main" val="22491438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a:xfrm>
            <a:off x="304800" y="152400"/>
            <a:ext cx="8610600" cy="533400"/>
          </a:xfrm>
        </p:spPr>
        <p:txBody>
          <a:bodyPr/>
          <a:lstStyle/>
          <a:p>
            <a:r>
              <a:rPr lang="en-US" b="1" dirty="0" smtClean="0">
                <a:solidFill>
                  <a:srgbClr val="006600"/>
                </a:solidFill>
              </a:rPr>
              <a:t>NMP Preliminary Enrollment and Completion 2013-2014</a:t>
            </a:r>
            <a:endParaRPr lang="en-US" b="1" dirty="0">
              <a:solidFill>
                <a:srgbClr val="006600"/>
              </a:solidFill>
            </a:endParaRPr>
          </a:p>
        </p:txBody>
      </p:sp>
      <p:sp>
        <p:nvSpPr>
          <p:cNvPr id="10" name="Content Placeholder 9"/>
          <p:cNvSpPr>
            <a:spLocks noGrp="1"/>
          </p:cNvSpPr>
          <p:nvPr>
            <p:ph idx="1"/>
          </p:nvPr>
        </p:nvSpPr>
        <p:spPr>
          <a:xfrm>
            <a:off x="304800" y="990600"/>
            <a:ext cx="8610600" cy="4953000"/>
          </a:xfrm>
        </p:spPr>
        <p:txBody>
          <a:bodyPr/>
          <a:lstStyle/>
          <a:p>
            <a:r>
              <a:rPr lang="en-US" sz="2800" dirty="0"/>
              <a:t>All information presented here is preliminary. </a:t>
            </a:r>
          </a:p>
          <a:p>
            <a:r>
              <a:rPr lang="en-US" sz="2800" dirty="0"/>
              <a:t>The information was complied by the Dana Center using data self-reported by the colleges.</a:t>
            </a:r>
          </a:p>
          <a:p>
            <a:r>
              <a:rPr lang="en-US" sz="2800" dirty="0"/>
              <a:t>Totals include </a:t>
            </a:r>
            <a:r>
              <a:rPr lang="en-US" sz="2800" dirty="0" smtClean="0"/>
              <a:t>the nine </a:t>
            </a:r>
            <a:r>
              <a:rPr lang="en-US" sz="2800" dirty="0" err="1" smtClean="0"/>
              <a:t>codevelopers</a:t>
            </a:r>
            <a:r>
              <a:rPr lang="en-US" sz="2800" dirty="0" smtClean="0"/>
              <a:t> </a:t>
            </a:r>
            <a:r>
              <a:rPr lang="en-US" sz="2800" dirty="0"/>
              <a:t>and Trinity Valley College. </a:t>
            </a:r>
          </a:p>
          <a:p>
            <a:r>
              <a:rPr lang="en-US" sz="2800" dirty="0"/>
              <a:t>Our external evaluators, MDRC will be reporting the official enrollment and completion numbers in  (March 2015) based on data verified by THECB. </a:t>
            </a:r>
          </a:p>
          <a:p>
            <a:pPr>
              <a:buFontTx/>
              <a:buChar char="•"/>
            </a:pPr>
            <a:endParaRPr lang="en-US" sz="3200" dirty="0" smtClean="0"/>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5</a:t>
            </a:fld>
            <a:endParaRPr lang="en-US">
              <a:solidFill>
                <a:srgbClr val="FFFFFF"/>
              </a:solidFill>
            </a:endParaRPr>
          </a:p>
        </p:txBody>
      </p:sp>
    </p:spTree>
    <p:extLst>
      <p:ext uri="{BB962C8B-B14F-4D97-AF65-F5344CB8AC3E}">
        <p14:creationId xmlns:p14="http://schemas.microsoft.com/office/powerpoint/2010/main" val="13046406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a:xfrm>
            <a:off x="304800" y="152400"/>
            <a:ext cx="8610600" cy="533400"/>
          </a:xfrm>
        </p:spPr>
        <p:txBody>
          <a:bodyPr/>
          <a:lstStyle/>
          <a:p>
            <a:r>
              <a:rPr lang="en-US" b="1" dirty="0" smtClean="0">
                <a:solidFill>
                  <a:srgbClr val="006600"/>
                </a:solidFill>
              </a:rPr>
              <a:t>Historical Gateway Course Completion Prior to NMP Implementation</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6</a:t>
            </a:fld>
            <a:endParaRPr lang="en-US">
              <a:solidFill>
                <a:srgbClr val="FFFFFF"/>
              </a:solidFill>
            </a:endParaRPr>
          </a:p>
        </p:txBody>
      </p:sp>
      <p:pic>
        <p:nvPicPr>
          <p:cNvPr id="8" name="Picture 7" descr="summer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0" y="914400"/>
            <a:ext cx="7315200" cy="5521594"/>
          </a:xfrm>
          <a:prstGeom prst="rect">
            <a:avLst/>
          </a:prstGeom>
        </p:spPr>
      </p:pic>
    </p:spTree>
    <p:extLst>
      <p:ext uri="{BB962C8B-B14F-4D97-AF65-F5344CB8AC3E}">
        <p14:creationId xmlns:p14="http://schemas.microsoft.com/office/powerpoint/2010/main" val="1561127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6600"/>
                </a:solidFill>
              </a:rPr>
              <a:t>Who are the students behind </a:t>
            </a:r>
            <a:r>
              <a:rPr lang="en-US" b="1" dirty="0" smtClean="0">
                <a:solidFill>
                  <a:srgbClr val="006600"/>
                </a:solidFill>
              </a:rPr>
              <a:t>the </a:t>
            </a:r>
            <a:r>
              <a:rPr lang="en-US" b="1" dirty="0" smtClean="0">
                <a:solidFill>
                  <a:srgbClr val="006600"/>
                </a:solidFill>
              </a:rPr>
              <a:t>data?</a:t>
            </a:r>
            <a:endParaRPr lang="en-US" b="1" dirty="0">
              <a:solidFill>
                <a:srgbClr val="006600"/>
              </a:solidFill>
            </a:endParaRPr>
          </a:p>
        </p:txBody>
      </p:sp>
      <p:sp>
        <p:nvSpPr>
          <p:cNvPr id="3" name="Content Placeholder 2"/>
          <p:cNvSpPr>
            <a:spLocks noGrp="1"/>
          </p:cNvSpPr>
          <p:nvPr>
            <p:ph idx="1"/>
          </p:nvPr>
        </p:nvSpPr>
        <p:spPr>
          <a:xfrm>
            <a:off x="304800" y="1219200"/>
            <a:ext cx="8610600" cy="4953000"/>
          </a:xfrm>
        </p:spPr>
        <p:txBody>
          <a:bodyPr anchor="ctr"/>
          <a:lstStyle/>
          <a:p>
            <a:pPr marL="0" indent="0" algn="ctr">
              <a:buNone/>
            </a:pPr>
            <a:r>
              <a:rPr lang="en-US" sz="2800" i="1" dirty="0" smtClean="0">
                <a:solidFill>
                  <a:schemeClr val="tx1"/>
                </a:solidFill>
              </a:rPr>
              <a:t>“</a:t>
            </a:r>
            <a:r>
              <a:rPr lang="en-US" sz="2800" i="1" dirty="0"/>
              <a:t>My past experiences with math have stopped me from pursuing my education further, sooner.  After I took that first developmental class that I failed out of, I took a nine-year </a:t>
            </a:r>
            <a:r>
              <a:rPr lang="en-US" sz="2800" i="1" dirty="0" smtClean="0"/>
              <a:t>‘break’ </a:t>
            </a:r>
            <a:r>
              <a:rPr lang="en-US" sz="2800" i="1" dirty="0"/>
              <a:t>from college.  I’ve wanted to go, but every time I looked at the degree plans it says college algebra.  Just seeing that, automatically I felt like I can’t do this</a:t>
            </a:r>
            <a:r>
              <a:rPr lang="en-US" sz="2800" i="1" dirty="0" smtClean="0"/>
              <a:t>.</a:t>
            </a:r>
            <a:r>
              <a:rPr lang="en-US" sz="2800" i="1" dirty="0" smtClean="0">
                <a:solidFill>
                  <a:schemeClr val="tx1"/>
                </a:solidFill>
              </a:rPr>
              <a:t>”</a:t>
            </a:r>
            <a:endParaRPr lang="en-US" sz="2800" i="1" dirty="0">
              <a:solidFill>
                <a:schemeClr val="tx1"/>
              </a:solidFill>
            </a:endParaRPr>
          </a:p>
          <a:p>
            <a:pPr marL="0" indent="0" algn="ctr">
              <a:buNone/>
            </a:pPr>
            <a:endParaRPr lang="en-US" sz="2800" i="1" dirty="0">
              <a:solidFill>
                <a:srgbClr val="FF0000"/>
              </a:solidFill>
            </a:endParaRPr>
          </a:p>
        </p:txBody>
      </p:sp>
    </p:spTree>
    <p:extLst>
      <p:ext uri="{BB962C8B-B14F-4D97-AF65-F5344CB8AC3E}">
        <p14:creationId xmlns:p14="http://schemas.microsoft.com/office/powerpoint/2010/main" val="9776313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C Footer skinny with NMP and TACC.png"/>
          <p:cNvPicPr>
            <a:picLocks noChangeAspect="1"/>
          </p:cNvPicPr>
          <p:nvPr/>
        </p:nvPicPr>
        <p:blipFill>
          <a:blip r:embed="rId3"/>
          <a:stretch>
            <a:fillRect/>
          </a:stretch>
        </p:blipFill>
        <p:spPr>
          <a:xfrm>
            <a:off x="0" y="6314902"/>
            <a:ext cx="9144000" cy="543098"/>
          </a:xfrm>
          <a:prstGeom prst="rect">
            <a:avLst/>
          </a:prstGeom>
        </p:spPr>
      </p:pic>
      <p:sp>
        <p:nvSpPr>
          <p:cNvPr id="7" name="Title 6"/>
          <p:cNvSpPr>
            <a:spLocks noGrp="1"/>
          </p:cNvSpPr>
          <p:nvPr>
            <p:ph type="title"/>
          </p:nvPr>
        </p:nvSpPr>
        <p:spPr>
          <a:xfrm>
            <a:off x="304800" y="152400"/>
            <a:ext cx="8610600" cy="533400"/>
          </a:xfrm>
        </p:spPr>
        <p:txBody>
          <a:bodyPr/>
          <a:lstStyle/>
          <a:p>
            <a:r>
              <a:rPr lang="en-US" b="1" dirty="0" smtClean="0">
                <a:solidFill>
                  <a:srgbClr val="006600"/>
                </a:solidFill>
              </a:rPr>
              <a:t>NMP Preliminary Enrollment and Completion  2013-2014</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8</a:t>
            </a:fld>
            <a:endParaRPr lang="en-US">
              <a:solidFill>
                <a:srgbClr val="FFFFFF"/>
              </a:solidFill>
            </a:endParaRPr>
          </a:p>
        </p:txBody>
      </p:sp>
      <p:pic>
        <p:nvPicPr>
          <p:cNvPr id="9" name="Picture 8" descr="summer 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914400"/>
            <a:ext cx="7091420" cy="5352683"/>
          </a:xfrm>
          <a:prstGeom prst="rect">
            <a:avLst/>
          </a:prstGeom>
        </p:spPr>
      </p:pic>
    </p:spTree>
    <p:extLst>
      <p:ext uri="{BB962C8B-B14F-4D97-AF65-F5344CB8AC3E}">
        <p14:creationId xmlns:p14="http://schemas.microsoft.com/office/powerpoint/2010/main" val="13616249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ummer 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838200"/>
            <a:ext cx="7315200" cy="5521594"/>
          </a:xfrm>
          <a:prstGeom prst="rect">
            <a:avLst/>
          </a:prstGeom>
        </p:spPr>
      </p:pic>
      <p:pic>
        <p:nvPicPr>
          <p:cNvPr id="6" name="Picture 5" descr="DC Footer skinny with NMP and TACC.png"/>
          <p:cNvPicPr>
            <a:picLocks noChangeAspect="1"/>
          </p:cNvPicPr>
          <p:nvPr/>
        </p:nvPicPr>
        <p:blipFill>
          <a:blip r:embed="rId4"/>
          <a:stretch>
            <a:fillRect/>
          </a:stretch>
        </p:blipFill>
        <p:spPr>
          <a:xfrm>
            <a:off x="0" y="6314902"/>
            <a:ext cx="9144000" cy="543098"/>
          </a:xfrm>
          <a:prstGeom prst="rect">
            <a:avLst/>
          </a:prstGeom>
        </p:spPr>
      </p:pic>
      <p:sp>
        <p:nvSpPr>
          <p:cNvPr id="7" name="Title 6"/>
          <p:cNvSpPr>
            <a:spLocks noGrp="1"/>
          </p:cNvSpPr>
          <p:nvPr>
            <p:ph type="title"/>
          </p:nvPr>
        </p:nvSpPr>
        <p:spPr>
          <a:xfrm>
            <a:off x="304800" y="152400"/>
            <a:ext cx="8610600" cy="533400"/>
          </a:xfrm>
        </p:spPr>
        <p:txBody>
          <a:bodyPr/>
          <a:lstStyle/>
          <a:p>
            <a:r>
              <a:rPr lang="en-US" b="1" dirty="0" smtClean="0">
                <a:solidFill>
                  <a:srgbClr val="006600"/>
                </a:solidFill>
              </a:rPr>
              <a:t>NMP Preliminary Enrollment and Completion 2013-2014</a:t>
            </a:r>
            <a:endParaRPr lang="en-US" b="1" dirty="0">
              <a:solidFill>
                <a:srgbClr val="006600"/>
              </a:solidFill>
            </a:endParaRPr>
          </a:p>
        </p:txBody>
      </p:sp>
      <p:sp>
        <p:nvSpPr>
          <p:cNvPr id="4" name="Slide Number Placeholder 3"/>
          <p:cNvSpPr>
            <a:spLocks noGrp="1"/>
          </p:cNvSpPr>
          <p:nvPr>
            <p:ph type="sldNum" sz="quarter" idx="12"/>
          </p:nvPr>
        </p:nvSpPr>
        <p:spPr/>
        <p:txBody>
          <a:bodyPr/>
          <a:lstStyle/>
          <a:p>
            <a:fld id="{2E755760-801E-B94C-BD4D-729510EB6590}" type="slidenum">
              <a:rPr lang="en-US" smtClean="0">
                <a:solidFill>
                  <a:srgbClr val="FFFFFF"/>
                </a:solidFill>
              </a:rPr>
              <a:pPr/>
              <a:t>9</a:t>
            </a:fld>
            <a:endParaRPr lang="en-US">
              <a:solidFill>
                <a:srgbClr val="FFFFFF"/>
              </a:solidFill>
            </a:endParaRPr>
          </a:p>
        </p:txBody>
      </p:sp>
    </p:spTree>
    <p:extLst>
      <p:ext uri="{BB962C8B-B14F-4D97-AF65-F5344CB8AC3E}">
        <p14:creationId xmlns:p14="http://schemas.microsoft.com/office/powerpoint/2010/main" val="28421446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ea typeface="ヒラギノ角ゴ Pro W3" pitchFamily="-110" charset="-128"/>
            <a:cs typeface="ヒラギノ角ゴ Pro W3" pitchFamily="-11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ea typeface="ヒラギノ角ゴ Pro W3" pitchFamily="-110" charset="-128"/>
            <a:cs typeface="ヒラギノ角ゴ Pro W3" pitchFamily="-11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24497</TotalTime>
  <Words>1116</Words>
  <Application>Microsoft Macintosh PowerPoint</Application>
  <PresentationFormat>On-screen Show (4:3)</PresentationFormat>
  <Paragraphs>147</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 Presentation</vt:lpstr>
      <vt:lpstr>PowerPoint Presentation</vt:lpstr>
      <vt:lpstr>The New Mathways Project</vt:lpstr>
      <vt:lpstr>Dana Center’s Role</vt:lpstr>
      <vt:lpstr>Update on the NMP</vt:lpstr>
      <vt:lpstr>NMP Preliminary Enrollment and Completion 2013-2014</vt:lpstr>
      <vt:lpstr>Historical Gateway Course Completion Prior to NMP Implementation</vt:lpstr>
      <vt:lpstr>Who are the students behind the data?</vt:lpstr>
      <vt:lpstr>NMP Preliminary Enrollment and Completion  2013-2014</vt:lpstr>
      <vt:lpstr>NMP Preliminary Enrollment and Completion 2013-2014</vt:lpstr>
      <vt:lpstr>Who are the students behind the data?</vt:lpstr>
      <vt:lpstr>The Role of Leadership</vt:lpstr>
      <vt:lpstr>Effective Planning Processes</vt:lpstr>
      <vt:lpstr>Support staff and faculty</vt:lpstr>
      <vt:lpstr>Promote faculty engagement</vt:lpstr>
      <vt:lpstr>Identify and support champions</vt:lpstr>
      <vt:lpstr>NMP resources and activities</vt:lpstr>
      <vt:lpstr>Upcoming Events</vt:lpstr>
      <vt:lpstr>Contacts</vt:lpstr>
    </vt:vector>
  </TitlesOfParts>
  <Company>The 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A. Dana Center</dc:creator>
  <cp:lastModifiedBy>Amy Getz</cp:lastModifiedBy>
  <cp:revision>321</cp:revision>
  <cp:lastPrinted>2013-01-07T14:37:11Z</cp:lastPrinted>
  <dcterms:created xsi:type="dcterms:W3CDTF">2013-01-09T19:03:25Z</dcterms:created>
  <dcterms:modified xsi:type="dcterms:W3CDTF">2014-10-10T14:27:23Z</dcterms:modified>
</cp:coreProperties>
</file>